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4" r:id="rId7"/>
    <p:sldId id="260" r:id="rId8"/>
    <p:sldId id="262" r:id="rId9"/>
    <p:sldId id="263" r:id="rId10"/>
    <p:sldId id="265" r:id="rId11"/>
    <p:sldId id="267" r:id="rId12"/>
    <p:sldId id="26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EFEE39-D99F-0082-8F78-2166FFBE96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8D9FA52-23EB-6B23-690C-D7E5F15B20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036879-E07E-0D2F-6265-059F09280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88A91-B58C-AE41-A053-59B130441EE9}" type="datetimeFigureOut">
              <a:rPr lang="ru-RU" smtClean="0"/>
              <a:t>18.10.2024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E6E5EF-9007-D766-B330-3670309CA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B2C941-E207-181C-1140-C612D787B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69B86-5F54-FC4B-988D-A5EDE5635C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727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824B4C-730F-3E4D-1C84-99B43F344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D6BE89-131D-3563-D66A-818DB57098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90FB7F-F0EE-4EED-D7E9-C362167A0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88A91-B58C-AE41-A053-59B130441EE9}" type="datetimeFigureOut">
              <a:rPr lang="ru-RU" smtClean="0"/>
              <a:t>18.10.2024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BDB637-A5AF-D9DA-BFB2-8527DC465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FF17A4-52FC-162A-B569-A8D177C0B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69B86-5F54-FC4B-988D-A5EDE5635C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253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C0F2F2-2B73-42B1-EDCF-98448A3A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ECFA84-901F-E42C-130B-AFD7E0B71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19694F-B29F-088A-4F07-0B515AD17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88A91-B58C-AE41-A053-59B130441EE9}" type="datetimeFigureOut">
              <a:rPr lang="ru-RU" smtClean="0"/>
              <a:t>18.10.2024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EA2B0E-4D4E-709C-8E61-BFDD02361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E8C3DD-8E96-F6D2-2B99-7D37DE013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69B86-5F54-FC4B-988D-A5EDE5635C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793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3D5336-1778-E2E9-D67F-56DC6B866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9AF3D9-A8FB-892A-B2DB-4654061CE5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B12A0E5-E33A-48BC-3E4C-39F28150F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94807FE-2E14-6980-78CC-8B56CAD9F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88A91-B58C-AE41-A053-59B130441EE9}" type="datetimeFigureOut">
              <a:rPr lang="ru-RU" smtClean="0"/>
              <a:t>18.10.2024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84180E-DEF6-1E47-DA55-70B767570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29391B-0372-B516-E03C-5394D2874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69B86-5F54-FC4B-988D-A5EDE5635C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698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1E49F0-FDAC-1DF0-34A8-A4613A68D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EE5E7D-8981-D936-EDDB-1A08E5512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AA5E07B-E55C-F708-3699-66832A78FA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A2D224E-BAED-6E22-06AC-980E9C5932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0FDCFCF-203B-1DF8-051B-FEA636C657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95B2295-65C1-ABCD-F625-B73D26B90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88A91-B58C-AE41-A053-59B130441EE9}" type="datetimeFigureOut">
              <a:rPr lang="ru-RU" smtClean="0"/>
              <a:t>18.10.2024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7462712-20C7-C721-A023-A911D4E5A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81EB0FD-AAA7-E02C-B0CA-95FD370A6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69B86-5F54-FC4B-988D-A5EDE5635C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041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55E521-6CAB-63A4-60A3-06032C71F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5C8C701-9AD8-B9DB-FA62-400B4BAFE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88A91-B58C-AE41-A053-59B130441EE9}" type="datetimeFigureOut">
              <a:rPr lang="ru-RU" smtClean="0"/>
              <a:t>18.10.2024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90DD4F5-B2BB-596A-A517-9D06EFB52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971476C-19AE-7495-BD8C-AE539583D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69B86-5F54-FC4B-988D-A5EDE5635C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767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95A7644-E571-6CA9-6E56-178C07C8F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88A91-B58C-AE41-A053-59B130441EE9}" type="datetimeFigureOut">
              <a:rPr lang="ru-RU" smtClean="0"/>
              <a:t>18.10.2024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8847159-7AE4-ECA9-5FDE-77455F6C0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C44E754-2953-6F96-42A4-20BC302F8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69B86-5F54-FC4B-988D-A5EDE5635C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675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332915-8B98-C384-9C34-C5960FFF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1BBB87-9534-CF2C-6AE5-CFD961A46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F81B9C8-A1BA-A5AA-0806-6E2AB88F5A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F0EFA97-DBA3-2604-1C7B-4A96F77C0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88A91-B58C-AE41-A053-59B130441EE9}" type="datetimeFigureOut">
              <a:rPr lang="ru-RU" smtClean="0"/>
              <a:t>18.10.2024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59E98E-5FB0-A5E1-417D-2B334C1A3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35455FC-C653-9015-9910-C1D27B0C2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69B86-5F54-FC4B-988D-A5EDE5635C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167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0F2483-77C8-8ABD-BD02-A358F6C2D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9F3270E-A657-88C9-2D74-90295A2617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AF5D64D-8665-281C-6302-9FB44D73B0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7E2EBB1-D370-BAFF-7562-164F9454A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88A91-B58C-AE41-A053-59B130441EE9}" type="datetimeFigureOut">
              <a:rPr lang="ru-RU" smtClean="0"/>
              <a:t>18.10.2024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316DAD9-273A-2C35-F5F6-832E3169F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05A70E-5F19-40FE-9057-463E14786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69B86-5F54-FC4B-988D-A5EDE5635C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02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45CF44-68F2-B1CC-BF89-8F209BC22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5320C22-CFAF-EF25-286E-FC3D8D7259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0A0CFD-8C31-8A51-3C81-EFE32B989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88A91-B58C-AE41-A053-59B130441EE9}" type="datetimeFigureOut">
              <a:rPr lang="ru-RU" smtClean="0"/>
              <a:t>18.10.2024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55989B-88B9-5688-8E0D-55F831B7E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783339-1617-D30C-DCAF-5826E255E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69B86-5F54-FC4B-988D-A5EDE5635C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429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CCBF978-4671-E732-F55D-F5722B43A3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9106313-540B-8172-DEE0-7E1CE9B7F1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C2A4AE-B8EC-9712-B753-673710DB1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88A91-B58C-AE41-A053-59B130441EE9}" type="datetimeFigureOut">
              <a:rPr lang="ru-RU" smtClean="0"/>
              <a:t>18.10.2024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4ACF7C-9767-75E4-D816-B11E41F0C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BC3149-B5B5-2B55-B608-9DB7B4C91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69B86-5F54-FC4B-988D-A5EDE5635C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5415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D0FA44-1136-311C-1C49-258172EDD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6F88A0E-A0ED-0E07-4574-919762FEEC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84E010-41FD-3DB5-4D2D-EDED872A0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488A91-B58C-AE41-A053-59B130441EE9}" type="datetimeFigureOut">
              <a:rPr lang="ru-RU" smtClean="0"/>
              <a:t>18.10.2024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F877A2-873E-8B41-F79C-4D161BC8E3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4A1351-872D-3844-3BB2-5C4C9E63CD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869B86-5F54-FC4B-988D-A5EDE5635C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465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78D59A-4D87-923C-5425-B909A1C4BB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FreeIPA</a:t>
            </a:r>
            <a:br>
              <a:rPr lang="en-US" dirty="0"/>
            </a:br>
            <a:r>
              <a:rPr lang="en-US" dirty="0" err="1"/>
              <a:t>LDAP+Kerberos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8E5AE18-B55B-FC20-C407-E026D22B17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983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02A5F1-7509-35DC-43EF-439C66CE4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sign-on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DFDEEE-8C00-00D1-37AA-E9926CF2E8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Очень много пользователей</a:t>
            </a:r>
          </a:p>
          <a:p>
            <a:r>
              <a:rPr lang="ru-RU" dirty="0"/>
              <a:t>Много серверов</a:t>
            </a:r>
          </a:p>
          <a:p>
            <a:r>
              <a:rPr lang="ru-RU" dirty="0"/>
              <a:t>Если все будут аутентифицироваться через центральный сервер (например, </a:t>
            </a:r>
            <a:r>
              <a:rPr lang="en-US" dirty="0"/>
              <a:t>LDAP), </a:t>
            </a:r>
            <a:r>
              <a:rPr lang="ru-RU" dirty="0"/>
              <a:t>этому серверу хорошо не будет</a:t>
            </a:r>
          </a:p>
          <a:p>
            <a:pPr lvl="1"/>
            <a:r>
              <a:rPr lang="ru-RU" dirty="0"/>
              <a:t>Реплики центральных серверов (</a:t>
            </a:r>
            <a:r>
              <a:rPr lang="en-US" dirty="0"/>
              <a:t>LM/NT4 BDC</a:t>
            </a:r>
            <a:r>
              <a:rPr lang="ru-RU" dirty="0"/>
              <a:t>, </a:t>
            </a:r>
            <a:r>
              <a:rPr lang="en-US" dirty="0" err="1"/>
              <a:t>openldap</a:t>
            </a:r>
            <a:r>
              <a:rPr lang="en-US" dirty="0"/>
              <a:t> </a:t>
            </a:r>
            <a:r>
              <a:rPr lang="en-US" dirty="0" err="1"/>
              <a:t>syncrepl</a:t>
            </a:r>
            <a:r>
              <a:rPr lang="ru-RU" dirty="0"/>
              <a:t>)</a:t>
            </a:r>
          </a:p>
          <a:p>
            <a:pPr lvl="1"/>
            <a:r>
              <a:rPr lang="ru-RU" dirty="0"/>
              <a:t>Кэширование </a:t>
            </a:r>
            <a:r>
              <a:rPr lang="ru-RU" dirty="0" err="1"/>
              <a:t>креденшиалов</a:t>
            </a:r>
            <a:r>
              <a:rPr lang="ru-RU" dirty="0"/>
              <a:t> на серверах (</a:t>
            </a:r>
            <a:r>
              <a:rPr lang="en-US" dirty="0"/>
              <a:t>NT4)</a:t>
            </a:r>
            <a:r>
              <a:rPr lang="ru-RU" dirty="0"/>
              <a:t> - небезопасно</a:t>
            </a:r>
            <a:endParaRPr lang="en-US" dirty="0"/>
          </a:p>
          <a:p>
            <a:pPr lvl="1"/>
            <a:r>
              <a:rPr lang="ru-RU" dirty="0"/>
              <a:t>Схема (алгоритм) </a:t>
            </a:r>
            <a:r>
              <a:rPr lang="ru-RU" dirty="0" err="1"/>
              <a:t>Нидхама</a:t>
            </a:r>
            <a:r>
              <a:rPr lang="ru-RU" dirty="0"/>
              <a:t>-Шредера</a:t>
            </a:r>
          </a:p>
        </p:txBody>
      </p:sp>
    </p:spTree>
    <p:extLst>
      <p:ext uri="{BB962C8B-B14F-4D97-AF65-F5344CB8AC3E}">
        <p14:creationId xmlns:p14="http://schemas.microsoft.com/office/powerpoint/2010/main" val="2132375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07C6C1-CB08-EDEE-01E5-0153BD1CC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ru-RU" sz="5000"/>
              <a:t>Схема Нидхама-Шредера</a:t>
            </a:r>
          </a:p>
        </p:txBody>
      </p:sp>
      <p:sp>
        <p:nvSpPr>
          <p:cNvPr id="6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Content Placeholder 55">
            <a:extLst>
              <a:ext uri="{FF2B5EF4-FFF2-40B4-BE49-F238E27FC236}">
                <a16:creationId xmlns:a16="http://schemas.microsoft.com/office/drawing/2014/main" id="{5C1114B1-B7BD-C37A-E492-6F0A57C66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75" y="2640886"/>
            <a:ext cx="4818888" cy="3547872"/>
          </a:xfrm>
        </p:spPr>
        <p:txBody>
          <a:bodyPr anchor="t">
            <a:normAutofit lnSpcReduction="10000"/>
          </a:bodyPr>
          <a:lstStyle/>
          <a:p>
            <a:r>
              <a:rPr lang="en-US" sz="2200" dirty="0"/>
              <a:t>K</a:t>
            </a:r>
            <a:r>
              <a:rPr lang="en-US" sz="2200" baseline="-25000" dirty="0"/>
              <a:t>A</a:t>
            </a:r>
            <a:r>
              <a:rPr lang="en-US" sz="2200" dirty="0"/>
              <a:t> </a:t>
            </a:r>
            <a:r>
              <a:rPr lang="ru-RU" sz="2200" dirty="0"/>
              <a:t>и К</a:t>
            </a:r>
            <a:r>
              <a:rPr lang="en-US" sz="2200" baseline="-25000" dirty="0"/>
              <a:t>B</a:t>
            </a:r>
            <a:r>
              <a:rPr lang="en-US" sz="2200" dirty="0"/>
              <a:t> – </a:t>
            </a:r>
            <a:r>
              <a:rPr lang="ru-RU" sz="2200" dirty="0"/>
              <a:t>разделяемые секреты (обычно просто хэш пароля)</a:t>
            </a:r>
            <a:endParaRPr lang="en-US" sz="2200" dirty="0"/>
          </a:p>
          <a:p>
            <a:r>
              <a:rPr lang="en-US" sz="2200" dirty="0"/>
              <a:t>N</a:t>
            </a:r>
            <a:r>
              <a:rPr lang="en-US" sz="2200" baseline="-25000" dirty="0"/>
              <a:t>X </a:t>
            </a:r>
            <a:r>
              <a:rPr lang="en-US" sz="2200" dirty="0"/>
              <a:t>– nonce (number used once), </a:t>
            </a:r>
            <a:r>
              <a:rPr lang="ru-RU" sz="2200" dirty="0"/>
              <a:t>некая уникальная битовая строка</a:t>
            </a:r>
          </a:p>
          <a:p>
            <a:r>
              <a:rPr lang="en-US" sz="2200" dirty="0"/>
              <a:t>SK – Session Key, </a:t>
            </a:r>
            <a:r>
              <a:rPr lang="ru-RU" sz="2200" dirty="0"/>
              <a:t>разделяемый между Алисой и Бобом секрет</a:t>
            </a:r>
          </a:p>
          <a:p>
            <a:r>
              <a:rPr lang="en-US" sz="2200" dirty="0"/>
              <a:t>SK,A – </a:t>
            </a:r>
            <a:r>
              <a:rPr lang="ru-RU" sz="2200" dirty="0"/>
              <a:t>тикет</a:t>
            </a:r>
            <a:r>
              <a:rPr lang="en-US" sz="2200" dirty="0"/>
              <a:t> (</a:t>
            </a:r>
            <a:r>
              <a:rPr lang="ru-RU" sz="2200" dirty="0"/>
              <a:t>зашифрованный К</a:t>
            </a:r>
            <a:r>
              <a:rPr lang="en-US" sz="2200" baseline="-25000" dirty="0"/>
              <a:t>B</a:t>
            </a:r>
            <a:r>
              <a:rPr lang="en-US" sz="2200" dirty="0"/>
              <a:t>)</a:t>
            </a:r>
            <a:endParaRPr lang="ru-RU" sz="2200" dirty="0"/>
          </a:p>
          <a:p>
            <a:pPr marL="0" indent="0">
              <a:buNone/>
            </a:pPr>
            <a:r>
              <a:rPr lang="ru-RU" sz="3200" baseline="-25000" dirty="0"/>
              <a:t>Схема (в т.ч. в виде варианта на публичных ключах) лежит в основе современных протоколов </a:t>
            </a:r>
            <a:r>
              <a:rPr lang="en-US" sz="3200" baseline="-25000" dirty="0"/>
              <a:t>SSO</a:t>
            </a:r>
            <a:endParaRPr lang="en-US" sz="3200" dirty="0"/>
          </a:p>
        </p:txBody>
      </p:sp>
      <p:pic>
        <p:nvPicPr>
          <p:cNvPr id="52" name="Объект 51">
            <a:extLst>
              <a:ext uri="{FF2B5EF4-FFF2-40B4-BE49-F238E27FC236}">
                <a16:creationId xmlns:a16="http://schemas.microsoft.com/office/drawing/2014/main" id="{5A2F453F-DBC4-77DF-3204-838DA3BFE9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26940" y="459073"/>
            <a:ext cx="4075100" cy="5758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865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A5D3AD-39C4-39BA-2475-B2B089022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Kerberos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EE363E-B60E-6429-4626-084D90360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Такая собачка из греческой мифологии </a:t>
            </a:r>
            <a:br>
              <a:rPr lang="en-US" dirty="0"/>
            </a:br>
            <a:r>
              <a:rPr lang="ru-RU" dirty="0"/>
              <a:t>(в русских переводах известна как Цербер)</a:t>
            </a:r>
          </a:p>
          <a:p>
            <a:r>
              <a:rPr lang="ru-RU" dirty="0"/>
              <a:t>Разработан в конце 80х в </a:t>
            </a:r>
            <a:r>
              <a:rPr lang="en-US" dirty="0"/>
              <a:t>MIT </a:t>
            </a:r>
            <a:r>
              <a:rPr lang="ru-RU" dirty="0"/>
              <a:t>в рамках проекта </a:t>
            </a:r>
            <a:r>
              <a:rPr lang="en-US" dirty="0"/>
              <a:t>Athena</a:t>
            </a:r>
            <a:endParaRPr lang="ru-RU" dirty="0"/>
          </a:p>
          <a:p>
            <a:r>
              <a:rPr lang="en-US" dirty="0"/>
              <a:t>RFC 1510/4120</a:t>
            </a:r>
            <a:endParaRPr lang="ru-RU" dirty="0"/>
          </a:p>
          <a:p>
            <a:r>
              <a:rPr lang="en-US" dirty="0"/>
              <a:t>Open source</a:t>
            </a:r>
          </a:p>
          <a:p>
            <a:r>
              <a:rPr lang="ru-RU" dirty="0"/>
              <a:t>Основан на схеме </a:t>
            </a:r>
            <a:r>
              <a:rPr lang="ru-RU" dirty="0" err="1"/>
              <a:t>Нидхама</a:t>
            </a:r>
            <a:r>
              <a:rPr lang="ru-RU" dirty="0"/>
              <a:t>-Шредера</a:t>
            </a:r>
          </a:p>
          <a:p>
            <a:r>
              <a:rPr lang="ru-RU" dirty="0"/>
              <a:t>Лежит в основе </a:t>
            </a:r>
            <a:r>
              <a:rPr lang="en-US" dirty="0"/>
              <a:t>MS Active Directory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 descr="Изображение выглядит как млекопитающее, графическая вставка, собака&#10;&#10;Автоматически созданное описание">
            <a:extLst>
              <a:ext uri="{FF2B5EF4-FFF2-40B4-BE49-F238E27FC236}">
                <a16:creationId xmlns:a16="http://schemas.microsoft.com/office/drawing/2014/main" id="{764CC32F-CF00-10A9-49D6-243F117C7F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7816" y="3839472"/>
            <a:ext cx="2845829" cy="286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41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35043A-1280-F88C-72C7-32806C92A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Kerberos</a:t>
            </a:r>
            <a:r>
              <a:rPr lang="ru-RU" dirty="0"/>
              <a:t> под капотом</a:t>
            </a:r>
          </a:p>
        </p:txBody>
      </p:sp>
      <p:pic>
        <p:nvPicPr>
          <p:cNvPr id="5" name="Объект 4" descr="Изображение выглядит как текст, снимок экрана, диаграмм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7102593F-F8F2-2F17-C766-0FB754CCEB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4750" y="1924844"/>
            <a:ext cx="7302500" cy="4152900"/>
          </a:xfrm>
        </p:spPr>
      </p:pic>
    </p:spTree>
    <p:extLst>
      <p:ext uri="{BB962C8B-B14F-4D97-AF65-F5344CB8AC3E}">
        <p14:creationId xmlns:p14="http://schemas.microsoft.com/office/powerpoint/2010/main" val="438741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50660F-47E3-6798-DE6B-3A968052D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Зачем нужен отдельный </a:t>
            </a:r>
            <a:r>
              <a:rPr lang="en-US" dirty="0"/>
              <a:t>AS?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B8293C-1031-FF6E-7120-1DE9F82EC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Регистрация учетных записей (в том числе </a:t>
            </a:r>
            <a:r>
              <a:rPr lang="en-US" dirty="0"/>
              <a:t>machine account)</a:t>
            </a:r>
          </a:p>
          <a:p>
            <a:r>
              <a:rPr lang="ru-RU" dirty="0"/>
              <a:t>Смена пароля</a:t>
            </a:r>
          </a:p>
          <a:p>
            <a:r>
              <a:rPr lang="ru-RU" dirty="0" err="1"/>
              <a:t>Преаутентификация</a:t>
            </a:r>
            <a:r>
              <a:rPr lang="ru-RU" dirty="0"/>
              <a:t> (</a:t>
            </a:r>
            <a:r>
              <a:rPr lang="en-US" dirty="0"/>
              <a:t>ticket granting ticket)</a:t>
            </a:r>
          </a:p>
          <a:p>
            <a:r>
              <a:rPr lang="ru-RU" dirty="0"/>
              <a:t>Схема </a:t>
            </a:r>
            <a:r>
              <a:rPr lang="ru-RU" dirty="0" err="1"/>
              <a:t>Нидхама</a:t>
            </a:r>
            <a:r>
              <a:rPr lang="ru-RU" dirty="0"/>
              <a:t>-Шредера в чистом виде этого не содержит</a:t>
            </a:r>
          </a:p>
        </p:txBody>
      </p:sp>
    </p:spTree>
    <p:extLst>
      <p:ext uri="{BB962C8B-B14F-4D97-AF65-F5344CB8AC3E}">
        <p14:creationId xmlns:p14="http://schemas.microsoft.com/office/powerpoint/2010/main" val="1372755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2E666-1E84-6D87-9D72-4B99A9B7F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Kerberos </a:t>
            </a:r>
            <a:r>
              <a:rPr lang="ru-RU" dirty="0"/>
              <a:t>в </a:t>
            </a:r>
            <a:r>
              <a:rPr lang="en-US" dirty="0"/>
              <a:t>Linux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EC38C5-3FE6-62DF-4D21-554B02637E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Наиболее известное применение – аутентифицированная </a:t>
            </a:r>
            <a:r>
              <a:rPr lang="en-US" dirty="0"/>
              <a:t>NFS</a:t>
            </a:r>
          </a:p>
          <a:p>
            <a:r>
              <a:rPr lang="ru-RU" dirty="0"/>
              <a:t>Также аутентификация </a:t>
            </a:r>
            <a:r>
              <a:rPr lang="en-US" dirty="0"/>
              <a:t>SMB</a:t>
            </a:r>
            <a:r>
              <a:rPr lang="ru-RU" dirty="0"/>
              <a:t>, </a:t>
            </a:r>
            <a:r>
              <a:rPr lang="en-US" dirty="0"/>
              <a:t>HTTP</a:t>
            </a:r>
            <a:r>
              <a:rPr lang="ru-RU" dirty="0"/>
              <a:t>, </a:t>
            </a:r>
            <a:r>
              <a:rPr lang="en-US" dirty="0"/>
              <a:t>ssh </a:t>
            </a:r>
            <a:r>
              <a:rPr lang="ru-RU" dirty="0"/>
              <a:t>и др.</a:t>
            </a:r>
            <a:endParaRPr lang="en-US" dirty="0"/>
          </a:p>
          <a:p>
            <a:r>
              <a:rPr lang="ru-RU" dirty="0"/>
              <a:t>Обычно используется совместно с </a:t>
            </a:r>
            <a:r>
              <a:rPr lang="en-US" dirty="0"/>
              <a:t>LDAP </a:t>
            </a:r>
            <a:r>
              <a:rPr lang="ru-RU" dirty="0"/>
              <a:t>сервером</a:t>
            </a:r>
          </a:p>
          <a:p>
            <a:r>
              <a:rPr lang="ru-RU" dirty="0"/>
              <a:t>Можно развернуть самостоятельно </a:t>
            </a:r>
            <a:br>
              <a:rPr lang="ru-RU" dirty="0"/>
            </a:br>
            <a:r>
              <a:rPr lang="ru-RU" dirty="0"/>
              <a:t>(есть все нужные пакеты в большинстве дистрибутивов)</a:t>
            </a:r>
          </a:p>
          <a:p>
            <a:r>
              <a:rPr lang="ru-RU" dirty="0"/>
              <a:t>Сложно настроить самостоятельно</a:t>
            </a:r>
          </a:p>
          <a:p>
            <a:pPr lvl="1"/>
            <a:r>
              <a:rPr lang="ru-RU" dirty="0"/>
              <a:t>Нужна интеграция с </a:t>
            </a:r>
            <a:r>
              <a:rPr lang="en-US" dirty="0"/>
              <a:t>DNS </a:t>
            </a:r>
            <a:r>
              <a:rPr lang="ru-RU" dirty="0"/>
              <a:t>(как в </a:t>
            </a:r>
            <a:r>
              <a:rPr lang="en-US" dirty="0"/>
              <a:t>Active Directory)</a:t>
            </a:r>
            <a:endParaRPr lang="ru-RU" dirty="0"/>
          </a:p>
          <a:p>
            <a:r>
              <a:rPr lang="en-US" dirty="0"/>
              <a:t>FreeIPA: </a:t>
            </a:r>
            <a:r>
              <a:rPr lang="ru-RU" dirty="0"/>
              <a:t>интегрированный сервис, включающий </a:t>
            </a:r>
          </a:p>
          <a:p>
            <a:pPr lvl="1"/>
            <a:r>
              <a:rPr lang="en-US" dirty="0"/>
              <a:t>LDAP </a:t>
            </a:r>
            <a:endParaRPr lang="ru-RU" dirty="0"/>
          </a:p>
          <a:p>
            <a:pPr lvl="1"/>
            <a:r>
              <a:rPr lang="en-US" dirty="0"/>
              <a:t>DNS</a:t>
            </a:r>
            <a:endParaRPr lang="ru-RU" dirty="0"/>
          </a:p>
          <a:p>
            <a:pPr lvl="1"/>
            <a:r>
              <a:rPr lang="en-US" dirty="0"/>
              <a:t>Kerberos</a:t>
            </a:r>
            <a:endParaRPr lang="ru-RU" dirty="0"/>
          </a:p>
          <a:p>
            <a:pPr lvl="1"/>
            <a:r>
              <a:rPr lang="ru-RU" dirty="0"/>
              <a:t>веб интерфейс для управления всем этим</a:t>
            </a:r>
          </a:p>
        </p:txBody>
      </p:sp>
    </p:spTree>
    <p:extLst>
      <p:ext uri="{BB962C8B-B14F-4D97-AF65-F5344CB8AC3E}">
        <p14:creationId xmlns:p14="http://schemas.microsoft.com/office/powerpoint/2010/main" val="3890126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F17F49-8F2F-335B-5A16-5A4739B4B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Для установки </a:t>
            </a:r>
            <a:r>
              <a:rPr lang="en-US" dirty="0"/>
              <a:t>Linux </a:t>
            </a:r>
            <a:r>
              <a:rPr lang="ru-RU" dirty="0"/>
              <a:t>в домен </a:t>
            </a:r>
            <a:r>
              <a:rPr lang="en-US" dirty="0"/>
              <a:t>FreeIPA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1EF838-21AA-B7FF-CA70-0FB75D5775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Должна быть делегационная запись на домен в </a:t>
            </a:r>
            <a:r>
              <a:rPr lang="en-US" dirty="0"/>
              <a:t>DNS</a:t>
            </a:r>
          </a:p>
          <a:p>
            <a:r>
              <a:rPr lang="ru-RU" dirty="0"/>
              <a:t>Для демонстрации проще, </a:t>
            </a:r>
            <a:br>
              <a:rPr lang="ru-RU" dirty="0"/>
            </a:br>
            <a:r>
              <a:rPr lang="ru-RU" dirty="0"/>
              <a:t>чтобы линукс использовал </a:t>
            </a:r>
            <a:r>
              <a:rPr lang="en-US" dirty="0"/>
              <a:t>DNS FreeIPA</a:t>
            </a:r>
            <a:endParaRPr lang="ru-RU" dirty="0"/>
          </a:p>
          <a:p>
            <a:r>
              <a:rPr lang="ru-RU" dirty="0"/>
              <a:t>В пакет клиента</a:t>
            </a:r>
            <a:r>
              <a:rPr lang="en-US" dirty="0"/>
              <a:t> IPA </a:t>
            </a:r>
            <a:r>
              <a:rPr lang="ru-RU" dirty="0"/>
              <a:t>входит утилита, которая настраивает </a:t>
            </a:r>
            <a:br>
              <a:rPr lang="ru-RU" dirty="0"/>
            </a:br>
            <a:r>
              <a:rPr lang="en-US" dirty="0"/>
              <a:t>LDAP </a:t>
            </a:r>
            <a:r>
              <a:rPr lang="ru-RU" dirty="0"/>
              <a:t>и </a:t>
            </a:r>
            <a:r>
              <a:rPr lang="en-US" dirty="0"/>
              <a:t>Kerberos </a:t>
            </a:r>
            <a:r>
              <a:rPr lang="ru-RU" dirty="0"/>
              <a:t>клиенты и создает учетную запись компьютера в домене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5503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0289B-9494-36FC-9785-CBC5AD307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после установки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B816A0-E193-AB27-ADAD-F8E2BA01FE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Получение </a:t>
            </a:r>
            <a:r>
              <a:rPr lang="en-US" dirty="0"/>
              <a:t>TGT</a:t>
            </a:r>
            <a:r>
              <a:rPr lang="ru-RU" dirty="0"/>
              <a:t> осуществляется утилитой </a:t>
            </a:r>
            <a:r>
              <a:rPr lang="en-US" dirty="0"/>
              <a:t>kinit.  </a:t>
            </a:r>
            <a:endParaRPr lang="ru-RU" dirty="0"/>
          </a:p>
          <a:p>
            <a:r>
              <a:rPr lang="ru-RU" dirty="0"/>
              <a:t>Чтобы получить тикет, не обязательно, чтобы учетная запись </a:t>
            </a:r>
            <a:r>
              <a:rPr lang="en-US" dirty="0"/>
              <a:t>Linux </a:t>
            </a:r>
            <a:r>
              <a:rPr lang="ru-RU" dirty="0"/>
              <a:t>была зарегистрирована в домене </a:t>
            </a:r>
            <a:r>
              <a:rPr lang="en-US" dirty="0"/>
              <a:t>Kerberos</a:t>
            </a:r>
          </a:p>
          <a:p>
            <a:r>
              <a:rPr lang="ru-RU" dirty="0"/>
              <a:t>Но для учетных записей из домена </a:t>
            </a:r>
            <a:r>
              <a:rPr lang="en-US" dirty="0"/>
              <a:t>kinit </a:t>
            </a:r>
            <a:r>
              <a:rPr lang="ru-RU" dirty="0"/>
              <a:t>обычно происходит автоматически</a:t>
            </a:r>
            <a:r>
              <a:rPr lang="en-US" dirty="0"/>
              <a:t> </a:t>
            </a:r>
            <a:r>
              <a:rPr lang="ru-RU" dirty="0"/>
              <a:t>при входе</a:t>
            </a:r>
          </a:p>
          <a:p>
            <a:r>
              <a:rPr lang="ru-RU" dirty="0"/>
              <a:t>Тикеты сохраняются в </a:t>
            </a:r>
            <a:r>
              <a:rPr lang="en-US" dirty="0"/>
              <a:t>/</a:t>
            </a:r>
            <a:r>
              <a:rPr lang="en-US" dirty="0" err="1"/>
              <a:t>tmp</a:t>
            </a:r>
            <a:r>
              <a:rPr lang="en-US" dirty="0"/>
              <a:t> </a:t>
            </a:r>
            <a:r>
              <a:rPr lang="ru-RU" dirty="0"/>
              <a:t>в каталоге с правами только для этого пользователя </a:t>
            </a:r>
            <a:r>
              <a:rPr lang="en-US" dirty="0"/>
              <a:t>Linux</a:t>
            </a:r>
            <a:endParaRPr lang="ru-RU" dirty="0"/>
          </a:p>
          <a:p>
            <a:r>
              <a:rPr lang="ru-RU" dirty="0"/>
              <a:t>Если </a:t>
            </a:r>
            <a:r>
              <a:rPr lang="en-US" dirty="0"/>
              <a:t>/</a:t>
            </a:r>
            <a:r>
              <a:rPr lang="en-US" dirty="0" err="1"/>
              <a:t>tmp</a:t>
            </a:r>
            <a:r>
              <a:rPr lang="en-US" dirty="0"/>
              <a:t> </a:t>
            </a:r>
            <a:r>
              <a:rPr lang="ru-RU" dirty="0"/>
              <a:t>на </a:t>
            </a:r>
            <a:r>
              <a:rPr lang="en-US" dirty="0" err="1"/>
              <a:t>tmpfs</a:t>
            </a:r>
            <a:r>
              <a:rPr lang="en-US" dirty="0"/>
              <a:t>, </a:t>
            </a:r>
            <a:r>
              <a:rPr lang="ru-RU" dirty="0"/>
              <a:t>они потеряются при выключении</a:t>
            </a:r>
            <a:r>
              <a:rPr lang="en-US" dirty="0"/>
              <a:t>/</a:t>
            </a:r>
            <a:r>
              <a:rPr lang="ru-RU" dirty="0"/>
              <a:t>перезагрузке (вообще-то это хорошо)</a:t>
            </a:r>
          </a:p>
        </p:txBody>
      </p:sp>
    </p:spTree>
    <p:extLst>
      <p:ext uri="{BB962C8B-B14F-4D97-AF65-F5344CB8AC3E}">
        <p14:creationId xmlns:p14="http://schemas.microsoft.com/office/powerpoint/2010/main" val="2981367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DD294D-B322-D1AC-0049-66C1AD5D3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Демонстрация</a:t>
            </a:r>
            <a:r>
              <a:rPr lang="en-US" dirty="0"/>
              <a:t>/</a:t>
            </a:r>
            <a:r>
              <a:rPr lang="ru-RU" dirty="0"/>
              <a:t>упражнение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C0E809-8652-759F-A9BD-4D799ADC4B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Установка компьютера </a:t>
            </a:r>
            <a:r>
              <a:rPr lang="en-US" dirty="0"/>
              <a:t>Astra Linux </a:t>
            </a:r>
            <a:r>
              <a:rPr lang="ru-RU" dirty="0"/>
              <a:t>в домен </a:t>
            </a:r>
            <a:r>
              <a:rPr lang="en-US" dirty="0"/>
              <a:t>IPA</a:t>
            </a:r>
          </a:p>
          <a:p>
            <a:r>
              <a:rPr lang="ru-RU" dirty="0"/>
              <a:t>Аутентификация на контроллере домена </a:t>
            </a:r>
            <a:r>
              <a:rPr lang="en-US" dirty="0"/>
              <a:t>IPA </a:t>
            </a:r>
            <a:r>
              <a:rPr lang="ru-RU" dirty="0"/>
              <a:t>по </a:t>
            </a:r>
            <a:r>
              <a:rPr lang="en-US" dirty="0"/>
              <a:t>ssh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7773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EA4634-72C7-B17C-0A15-7E6DB2E8B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Какое все это имеет отношение </a:t>
            </a:r>
            <a:br>
              <a:rPr lang="en-US" dirty="0"/>
            </a:br>
            <a:r>
              <a:rPr lang="ru-RU" dirty="0"/>
              <a:t>к интеграции с </a:t>
            </a:r>
            <a:r>
              <a:rPr lang="en-US" dirty="0"/>
              <a:t>AD?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69999F-414A-F36F-8746-B40AE30F88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Active Directory, </a:t>
            </a:r>
            <a:r>
              <a:rPr lang="ru-RU" dirty="0"/>
              <a:t>в конечном итоге, тоже </a:t>
            </a:r>
            <a:r>
              <a:rPr lang="en-US" dirty="0" err="1"/>
              <a:t>LDAP+Kerberos</a:t>
            </a:r>
            <a:endParaRPr lang="ru-RU" dirty="0"/>
          </a:p>
          <a:p>
            <a:r>
              <a:rPr lang="ru-RU" dirty="0"/>
              <a:t>Все схемы интеграции под капотом используют те же или перекрывающиеся наборы средств</a:t>
            </a:r>
            <a:endParaRPr lang="en-US" dirty="0"/>
          </a:p>
          <a:p>
            <a:r>
              <a:rPr lang="ru-RU" dirty="0"/>
              <a:t>Еще используется </a:t>
            </a:r>
            <a:r>
              <a:rPr lang="en-US" dirty="0" err="1"/>
              <a:t>winbind</a:t>
            </a:r>
            <a:r>
              <a:rPr lang="en-US" dirty="0"/>
              <a:t> </a:t>
            </a:r>
            <a:r>
              <a:rPr lang="ru-RU" dirty="0"/>
              <a:t>для генерации атрибутов учетных записей </a:t>
            </a:r>
            <a:r>
              <a:rPr lang="en-US" dirty="0"/>
              <a:t>Unix (</a:t>
            </a:r>
            <a:r>
              <a:rPr lang="en-US" dirty="0" err="1"/>
              <a:t>uid</a:t>
            </a:r>
            <a:r>
              <a:rPr lang="en-US" dirty="0"/>
              <a:t>, gid</a:t>
            </a:r>
            <a:r>
              <a:rPr lang="en-US"/>
              <a:t>, home directory, shell)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813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B3D4BB-1D69-CFF3-8419-89B42C235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Дополнительно: интеграция </a:t>
            </a:r>
            <a:r>
              <a:rPr lang="en-US" dirty="0"/>
              <a:t>FreeIPA </a:t>
            </a:r>
            <a:r>
              <a:rPr lang="ru-RU" dirty="0"/>
              <a:t>с </a:t>
            </a:r>
            <a:r>
              <a:rPr lang="en-US" dirty="0"/>
              <a:t>AD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0889BD-E58D-435F-17FE-A0B4B92571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Интеграция подразумевает создание доменного траста между </a:t>
            </a:r>
            <a:r>
              <a:rPr lang="en-US" dirty="0"/>
              <a:t>AD </a:t>
            </a:r>
            <a:r>
              <a:rPr lang="ru-RU" dirty="0"/>
              <a:t>и </a:t>
            </a:r>
            <a:r>
              <a:rPr lang="en-US" dirty="0"/>
              <a:t>FreeIPA</a:t>
            </a:r>
          </a:p>
          <a:p>
            <a:r>
              <a:rPr lang="ru-RU" dirty="0"/>
              <a:t>Пользователи </a:t>
            </a:r>
            <a:r>
              <a:rPr lang="en-US" dirty="0"/>
              <a:t>AD </a:t>
            </a:r>
            <a:r>
              <a:rPr lang="ru-RU" dirty="0"/>
              <a:t>смогут заходить на компьютеры домена </a:t>
            </a:r>
            <a:r>
              <a:rPr lang="en-US" dirty="0"/>
              <a:t>IPA </a:t>
            </a:r>
            <a:r>
              <a:rPr lang="ru-RU" dirty="0"/>
              <a:t>по </a:t>
            </a:r>
            <a:r>
              <a:rPr lang="en-US" dirty="0"/>
              <a:t>ssh</a:t>
            </a:r>
            <a:endParaRPr lang="ru-RU" dirty="0"/>
          </a:p>
          <a:p>
            <a:r>
              <a:rPr lang="ru-RU" dirty="0"/>
              <a:t>С компьютеров домена </a:t>
            </a:r>
            <a:r>
              <a:rPr lang="en-US" dirty="0"/>
              <a:t>IPA </a:t>
            </a:r>
            <a:r>
              <a:rPr lang="ru-RU" dirty="0"/>
              <a:t>можно будет монтировать шары </a:t>
            </a:r>
            <a:r>
              <a:rPr lang="en-US" dirty="0"/>
              <a:t>SMB </a:t>
            </a:r>
            <a:r>
              <a:rPr lang="ru-RU" dirty="0"/>
              <a:t>из домена </a:t>
            </a:r>
            <a:r>
              <a:rPr lang="en-US" dirty="0"/>
              <a:t>AD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85779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5663</TotalTime>
  <Words>482</Words>
  <Application>Microsoft Macintosh PowerPoint</Application>
  <PresentationFormat>Широкоэкранный</PresentationFormat>
  <Paragraphs>60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Тема Office</vt:lpstr>
      <vt:lpstr>FreeIPA LDAP+Kerberos</vt:lpstr>
      <vt:lpstr>Single sign-on</vt:lpstr>
      <vt:lpstr>Схема Нидхама-Шредера</vt:lpstr>
      <vt:lpstr>Kerberos</vt:lpstr>
      <vt:lpstr>Kerberos под капотом</vt:lpstr>
      <vt:lpstr>Зачем нужен отдельный AS?</vt:lpstr>
      <vt:lpstr>Kerberos в Linux</vt:lpstr>
      <vt:lpstr>Для установки Linux в домен FreeIPA</vt:lpstr>
      <vt:lpstr>Что после установки</vt:lpstr>
      <vt:lpstr>Демонстрация/упражнение</vt:lpstr>
      <vt:lpstr>Какое все это имеет отношение  к интеграции с AD?</vt:lpstr>
      <vt:lpstr>Дополнительно: интеграция FreeIPA с AD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Dmitry Irtegov</dc:creator>
  <cp:lastModifiedBy>Dmitry Irtegov</cp:lastModifiedBy>
  <cp:revision>5</cp:revision>
  <dcterms:created xsi:type="dcterms:W3CDTF">2024-10-18T16:52:24Z</dcterms:created>
  <dcterms:modified xsi:type="dcterms:W3CDTF">2024-10-22T15:16:17Z</dcterms:modified>
</cp:coreProperties>
</file>