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59" r:id="rId7"/>
    <p:sldId id="261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1"/>
  </p:normalViewPr>
  <p:slideViewPr>
    <p:cSldViewPr>
      <p:cViewPr varScale="1">
        <p:scale>
          <a:sx n="100" d="100"/>
          <a:sy n="100" d="100"/>
        </p:scale>
        <p:origin x="1768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B286D-5FF8-CC7E-597A-FFB22F61D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C9667F-AC60-6C40-F325-FA55835F8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241BF6-6F5E-5F2F-4F3F-C27933BB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A00F0A-C974-660B-6F09-6E9A489EF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0B2679-7E22-46FD-D80D-92D1CCC09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371FA-AB82-A74B-86CB-69AC413D36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915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39354-0EEF-6698-55DE-8EC2CDB7C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8BB129-F882-C239-4E1E-2D0FD087B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DF78C5-D9F6-0DD8-F0F5-C3702371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A4A762-9260-360B-F8E9-98A21B5ED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512F53-720F-D0E0-5D69-273E90327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96267-C373-734F-B994-5565DC82031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797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2E7AA6-D0F0-E441-F2EC-14C4FC27D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3B76F3-5E47-DF26-9B74-E60F33A62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046354-7E41-3463-C5F4-B23B7AF2D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A4D3BF-E25D-8636-E7A0-816AA7A8F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CCDEC6-1B26-37DC-D323-FE433AD29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7DF82-5448-1D49-BA13-4E7DBC61420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700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2272C-26CD-14F7-B4B7-E0F0A209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D5A338-FFBF-69F6-DF90-155A6301C1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8763ED-9BDC-E861-131F-DAC622F9A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A9D2FC-4ECE-60BF-0873-0D2E27E1E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40EAC9-2894-7913-2D7C-C11526621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29AAB8-3201-6E72-0BE1-38F3C2071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BD15E-4DC4-2D40-BAA9-85F6D22F086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020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AC1A65-2DD0-47D3-1B02-CB7F3E891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7CC4CA-A937-7BBB-8693-78142E7D1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B971F2-5228-4EBE-93D9-54964FE15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9715630-FF06-55AB-EC2E-5D62134371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A846DF-7DB7-6823-A8EF-7F5208FACC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D9763F-1221-39AF-846C-584EA809B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50AFE67-3121-3FEC-52F2-49EB4F87F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03BD9A2-C499-6979-1F04-F94F5105A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527BA0-43A9-5049-8841-129499FBD1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678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307CD-379E-82F3-7554-00DB93078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72CD6EF-3D2A-3229-0F51-8397A4DE0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31F201-EA09-A813-AED5-3C18A4BD4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AEC8331-C020-D243-9703-61DE3F6B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F7EF4-BD7F-B34A-B3FD-1FCA7F613EF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7712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8FE01E9-B6E7-DE0C-72A9-40C82C92C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250E26-F872-19B4-1416-A3E388348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95F277-263B-0849-BEDC-F37DCD0D9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82C2E-16A7-2849-BACD-7E9B2BDEB04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541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D8AD8E-2D82-9902-657C-9875C64E3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7958AD-0804-F787-F677-727BF4552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9F96CF-5855-C0C2-2DCE-324624431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8CB720-0870-F11C-39B0-AC415290C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9D4B9A-DCF9-4CAB-88D3-E7F016C1B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ECA32C-379C-6110-9435-B67CE82C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9D9EB-876D-D041-90C8-28390D3163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609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81035-8D89-D47D-F7A4-9750DD873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E36873-E9B2-C0A2-BF81-58348BE353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16EF3F-F131-4F75-87ED-41BF52357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78945E-C189-735D-2E86-0A52EE44F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4ACD10-37BF-BF4F-EB80-600B60FE9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7D0255-E25A-6C15-96B2-8AB29E26C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2119C-EC22-AC42-903D-2B6595032E7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3978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71456B-63C2-71E0-01DB-CDEB95F6A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B970DAC-0391-FAAE-7342-A88063108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B3073A-4475-9CB1-6616-6CB626CCA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3D4C8A-249E-8064-8DD4-DA79297DC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B76FC5-D7DA-9047-18C7-BA49670A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F3E81-E9DF-3240-85AB-7142EE209A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5935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5773E15-AEB0-6A66-B1DC-8E7C87C6C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E9FCB3-4104-5697-72B0-717728F2A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F3CCFD-CEFA-A83D-8FE7-37FC3D4B7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DAFE93-C262-BF37-E9AC-DF70EB15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449A96-93C4-9221-7B36-0EEEF02E8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CB143-2D6A-AF43-B74E-7B12AF06EB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818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D8BD480-7886-C070-C718-E66BBE706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DB4C45E-19FB-5B20-0548-5864594A58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text styles</a:t>
            </a:r>
          </a:p>
          <a:p>
            <a:pPr lvl="1"/>
            <a:r>
              <a:rPr lang="ru-RU" altLang="ru-RU"/>
              <a:t>Second level</a:t>
            </a:r>
          </a:p>
          <a:p>
            <a:pPr lvl="2"/>
            <a:r>
              <a:rPr lang="ru-RU" altLang="ru-RU"/>
              <a:t>Third level</a:t>
            </a:r>
          </a:p>
          <a:p>
            <a:pPr lvl="3"/>
            <a:r>
              <a:rPr lang="ru-RU" altLang="ru-RU"/>
              <a:t>Fourth level</a:t>
            </a:r>
          </a:p>
          <a:p>
            <a:pPr lvl="4"/>
            <a:r>
              <a:rPr lang="ru-RU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00E6FDD-4042-C22D-26EB-8D5E5D68784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65E8B0C-BF88-166C-1081-90AD748020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C2784B3-A6B4-4336-2A58-D4FE23AE5F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CAAB0F-0A3A-FF44-9013-3F63382F59A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1BDB938-BA49-2667-2FBF-BE066244D01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ru-RU" altLang="ru-RU" sz="4000">
                <a:solidFill>
                  <a:srgbClr val="000000"/>
                </a:solidFill>
              </a:rPr>
              <a:t>Администрирование Linux</a:t>
            </a:r>
            <a:br>
              <a:rPr lang="ru-RU" altLang="ru-RU" sz="4000">
                <a:solidFill>
                  <a:srgbClr val="000000"/>
                </a:solidFill>
              </a:rPr>
            </a:br>
            <a:r>
              <a:rPr lang="ru-RU" altLang="ru-RU" sz="4000">
                <a:solidFill>
                  <a:srgbClr val="000000"/>
                </a:solidFill>
              </a:rPr>
              <a:t>Лекция </a:t>
            </a:r>
            <a:r>
              <a:rPr lang="en-US" altLang="ru-RU" sz="4000">
                <a:solidFill>
                  <a:srgbClr val="000000"/>
                </a:solidFill>
              </a:rPr>
              <a:t>5</a:t>
            </a:r>
            <a:br>
              <a:rPr lang="en-US" altLang="ru-RU" sz="4000">
                <a:solidFill>
                  <a:srgbClr val="000000"/>
                </a:solidFill>
              </a:rPr>
            </a:br>
            <a:r>
              <a:rPr lang="ru-RU" altLang="ru-RU" sz="4000">
                <a:solidFill>
                  <a:srgbClr val="000000"/>
                </a:solidFill>
              </a:rPr>
              <a:t>Лог-файлы и мониторинг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C65FC467-7046-44F7-607B-7E2E43B59B4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ru-RU" altLang="ru-RU" sz="2800">
                <a:solidFill>
                  <a:srgbClr val="000000"/>
                </a:solidFill>
              </a:rPr>
              <a:t>Иртегов Д.В.</a:t>
            </a:r>
          </a:p>
          <a:p>
            <a:r>
              <a:rPr lang="ru-RU" altLang="ru-RU" sz="2800">
                <a:solidFill>
                  <a:srgbClr val="000000"/>
                </a:solidFill>
              </a:rPr>
              <a:t>Новосибирский гос. Университет</a:t>
            </a:r>
          </a:p>
          <a:p>
            <a:r>
              <a:rPr lang="ru-RU" altLang="ru-RU" sz="2800">
                <a:solidFill>
                  <a:srgbClr val="000000"/>
                </a:solidFill>
              </a:rPr>
              <a:t>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E728462-E192-67E4-6C29-814935808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Лог-файлы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1AFEC1D-5ADF-2778-65C5-D4681BA6C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ru-RU" sz="2000"/>
              <a:t>dmesg</a:t>
            </a:r>
          </a:p>
          <a:p>
            <a:pPr lvl="1">
              <a:lnSpc>
                <a:spcPct val="80000"/>
              </a:lnSpc>
            </a:pPr>
            <a:r>
              <a:rPr lang="ru-RU" altLang="ru-RU" sz="1800"/>
              <a:t>Сообщения ядра на всех этапах функционирования.</a:t>
            </a:r>
          </a:p>
          <a:p>
            <a:pPr lvl="1">
              <a:lnSpc>
                <a:spcPct val="80000"/>
              </a:lnSpc>
            </a:pPr>
            <a:r>
              <a:rPr lang="ru-RU" altLang="ru-RU" sz="1800"/>
              <a:t>Выдаются на консоль</a:t>
            </a:r>
          </a:p>
          <a:p>
            <a:pPr lvl="1">
              <a:lnSpc>
                <a:spcPct val="80000"/>
              </a:lnSpc>
            </a:pPr>
            <a:r>
              <a:rPr lang="ru-RU" altLang="ru-RU" sz="1800"/>
              <a:t>Дублируются во внутреннем буфере (могут быть получены командой </a:t>
            </a:r>
            <a:r>
              <a:rPr lang="en-US" altLang="ru-RU" sz="1800"/>
              <a:t>dmesg)</a:t>
            </a:r>
          </a:p>
          <a:p>
            <a:pPr lvl="1">
              <a:lnSpc>
                <a:spcPct val="80000"/>
              </a:lnSpc>
            </a:pPr>
            <a:r>
              <a:rPr lang="ru-RU" altLang="ru-RU" sz="1800"/>
              <a:t>Складываются в файл </a:t>
            </a:r>
            <a:r>
              <a:rPr lang="en-US" altLang="ru-RU" sz="1800"/>
              <a:t>/var/log/dmesg</a:t>
            </a:r>
          </a:p>
          <a:p>
            <a:pPr>
              <a:lnSpc>
                <a:spcPct val="80000"/>
              </a:lnSpc>
            </a:pPr>
            <a:r>
              <a:rPr lang="en-US" altLang="ru-RU" sz="2000"/>
              <a:t>syslog</a:t>
            </a:r>
            <a:r>
              <a:rPr lang="ru-RU" altLang="ru-RU" sz="2000"/>
              <a:t> (в </a:t>
            </a:r>
            <a:r>
              <a:rPr lang="en-US" altLang="ru-RU" sz="2000"/>
              <a:t>RHeL/CentOS 6 rsyslogd)</a:t>
            </a:r>
            <a:endParaRPr lang="ru-RU" altLang="ru-RU" sz="2000"/>
          </a:p>
          <a:p>
            <a:pPr lvl="1">
              <a:lnSpc>
                <a:spcPct val="80000"/>
              </a:lnSpc>
            </a:pPr>
            <a:r>
              <a:rPr lang="ru-RU" altLang="ru-RU" sz="1800"/>
              <a:t>Через этот сервис идет выдача сообщений практически всех системных сервисов</a:t>
            </a:r>
            <a:endParaRPr lang="en-US" altLang="ru-RU" sz="1800"/>
          </a:p>
          <a:p>
            <a:pPr lvl="1">
              <a:lnSpc>
                <a:spcPct val="80000"/>
              </a:lnSpc>
            </a:pPr>
            <a:r>
              <a:rPr lang="ru-RU" altLang="ru-RU" sz="1800"/>
              <a:t>В </a:t>
            </a:r>
            <a:r>
              <a:rPr lang="en-US" altLang="ru-RU" sz="1800"/>
              <a:t>RHS </a:t>
            </a:r>
            <a:r>
              <a:rPr lang="ru-RU" altLang="ru-RU" sz="1800"/>
              <a:t>туда также дублируется </a:t>
            </a:r>
            <a:r>
              <a:rPr lang="en-US" altLang="ru-RU" sz="1800"/>
              <a:t>dmesg</a:t>
            </a:r>
            <a:endParaRPr lang="ru-RU" altLang="ru-RU" sz="1800"/>
          </a:p>
          <a:p>
            <a:pPr lvl="1">
              <a:lnSpc>
                <a:spcPct val="80000"/>
              </a:lnSpc>
            </a:pPr>
            <a:r>
              <a:rPr lang="en-US" altLang="ru-RU" sz="1800"/>
              <a:t>/var/log/messages </a:t>
            </a:r>
            <a:br>
              <a:rPr lang="en-US" altLang="ru-RU" sz="1800"/>
            </a:br>
            <a:r>
              <a:rPr lang="ru-RU" altLang="ru-RU" sz="1800"/>
              <a:t>в некоторых системах </a:t>
            </a:r>
            <a:r>
              <a:rPr lang="en-US" altLang="ru-RU" sz="1800"/>
              <a:t>/var/log/syslog</a:t>
            </a:r>
          </a:p>
          <a:p>
            <a:pPr lvl="1">
              <a:lnSpc>
                <a:spcPct val="80000"/>
              </a:lnSpc>
            </a:pPr>
            <a:r>
              <a:rPr lang="ru-RU" altLang="ru-RU" sz="1800"/>
              <a:t>Можно настроить передачу логов на другую машину</a:t>
            </a:r>
            <a:endParaRPr lang="en-US" altLang="ru-RU" sz="1800"/>
          </a:p>
          <a:p>
            <a:pPr lvl="1">
              <a:lnSpc>
                <a:spcPct val="80000"/>
              </a:lnSpc>
            </a:pPr>
            <a:r>
              <a:rPr lang="ru-RU" altLang="ru-RU" sz="1800"/>
              <a:t>Можно настроить селективную выдачу отдельных типов сообщений в разные места: на консоль, в отдельные файлы, в базу данных</a:t>
            </a:r>
          </a:p>
          <a:p>
            <a:pPr lvl="1">
              <a:lnSpc>
                <a:spcPct val="80000"/>
              </a:lnSpc>
            </a:pPr>
            <a:r>
              <a:rPr lang="ru-RU" altLang="ru-RU" sz="1800"/>
              <a:t>Можно настроить запуск программы на появление некоторых сообщений (например, отправка почты</a:t>
            </a:r>
            <a:r>
              <a:rPr lang="en-US" altLang="ru-RU" sz="1800"/>
              <a:t>/SMS</a:t>
            </a:r>
            <a:r>
              <a:rPr lang="ru-RU" altLang="ru-RU" sz="1800"/>
              <a:t>)</a:t>
            </a:r>
            <a:endParaRPr lang="en-US" altLang="ru-RU" sz="1800"/>
          </a:p>
          <a:p>
            <a:pPr lvl="1">
              <a:lnSpc>
                <a:spcPct val="80000"/>
              </a:lnSpc>
              <a:buFontTx/>
              <a:buNone/>
            </a:pPr>
            <a:endParaRPr lang="ru-RU" altLang="ru-RU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8AD836-5F5B-DFBC-C82E-F14DF3EDC3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Демонстрация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4453037-CD01-8F04-AF80-0A8BA39405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dmesg</a:t>
            </a:r>
          </a:p>
          <a:p>
            <a:r>
              <a:rPr lang="en-US" altLang="ru-RU"/>
              <a:t>/var/log/messages</a:t>
            </a:r>
          </a:p>
          <a:p>
            <a:r>
              <a:rPr lang="en-US" altLang="ru-RU"/>
              <a:t>/var/rsyslog.conf</a:t>
            </a:r>
          </a:p>
          <a:p>
            <a:endParaRPr lang="ru-RU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3C13064-13C0-7EB7-33D9-A4C720E20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Траблшутинг ядра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580A0C5-28E7-5C39-3C54-71443473B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ru-RU" sz="2800"/>
              <a:t>lscpu </a:t>
            </a:r>
            <a:r>
              <a:rPr lang="ru-RU" altLang="ru-RU" sz="2800"/>
              <a:t>и </a:t>
            </a:r>
            <a:r>
              <a:rPr lang="en-US" altLang="ru-RU" sz="2800"/>
              <a:t>/proc/cpuinfo – </a:t>
            </a:r>
            <a:r>
              <a:rPr lang="ru-RU" altLang="ru-RU" sz="2800"/>
              <a:t>информация о процессорах</a:t>
            </a:r>
            <a:endParaRPr lang="en-US" altLang="ru-RU" sz="2800"/>
          </a:p>
          <a:p>
            <a:pPr>
              <a:lnSpc>
                <a:spcPct val="90000"/>
              </a:lnSpc>
            </a:pPr>
            <a:r>
              <a:rPr lang="en-US" altLang="ru-RU" sz="2800"/>
              <a:t>lspci – </a:t>
            </a:r>
            <a:r>
              <a:rPr lang="ru-RU" altLang="ru-RU" sz="2800"/>
              <a:t>список </a:t>
            </a:r>
            <a:r>
              <a:rPr lang="en-US" altLang="ru-RU" sz="2800"/>
              <a:t>PCI </a:t>
            </a:r>
            <a:r>
              <a:rPr lang="ru-RU" altLang="ru-RU" sz="2800"/>
              <a:t>устройств по данным автоконфигурации </a:t>
            </a:r>
            <a:r>
              <a:rPr lang="en-US" altLang="ru-RU" sz="2800"/>
              <a:t>PCI lsusb – </a:t>
            </a:r>
            <a:r>
              <a:rPr lang="ru-RU" altLang="ru-RU" sz="2800"/>
              <a:t>список устройств </a:t>
            </a:r>
            <a:r>
              <a:rPr lang="en-US" altLang="ru-RU" sz="2800"/>
              <a:t>USB</a:t>
            </a:r>
          </a:p>
          <a:p>
            <a:pPr>
              <a:lnSpc>
                <a:spcPct val="90000"/>
              </a:lnSpc>
            </a:pPr>
            <a:r>
              <a:rPr lang="en-US" altLang="ru-RU" sz="2800"/>
              <a:t>lsscsi – </a:t>
            </a:r>
            <a:r>
              <a:rPr lang="ru-RU" altLang="ru-RU" sz="2800"/>
              <a:t>список устройств </a:t>
            </a:r>
            <a:r>
              <a:rPr lang="en-US" altLang="ru-RU" sz="2800"/>
              <a:t>SCSI </a:t>
            </a:r>
            <a:r>
              <a:rPr lang="ru-RU" altLang="ru-RU" sz="2800"/>
              <a:t>и </a:t>
            </a:r>
            <a:r>
              <a:rPr lang="en-US" altLang="ru-RU" sz="2800"/>
              <a:t>SATA</a:t>
            </a:r>
          </a:p>
          <a:p>
            <a:pPr>
              <a:lnSpc>
                <a:spcPct val="90000"/>
              </a:lnSpc>
            </a:pPr>
            <a:r>
              <a:rPr lang="en-US" altLang="ru-RU" sz="2800"/>
              <a:t>lsmod – </a:t>
            </a:r>
            <a:r>
              <a:rPr lang="ru-RU" altLang="ru-RU" sz="2800"/>
              <a:t>список модулей ядра</a:t>
            </a:r>
          </a:p>
          <a:p>
            <a:pPr>
              <a:lnSpc>
                <a:spcPct val="90000"/>
              </a:lnSpc>
            </a:pPr>
            <a:r>
              <a:rPr lang="en-US" altLang="ru-RU" sz="2800"/>
              <a:t>modprobe – </a:t>
            </a:r>
            <a:r>
              <a:rPr lang="ru-RU" altLang="ru-RU" sz="2800"/>
              <a:t>загрузить модуль</a:t>
            </a:r>
            <a:endParaRPr lang="en-US" altLang="ru-RU" sz="2800"/>
          </a:p>
          <a:p>
            <a:pPr>
              <a:lnSpc>
                <a:spcPct val="90000"/>
              </a:lnSpc>
            </a:pPr>
            <a:r>
              <a:rPr lang="en-US" altLang="ru-RU" sz="2800"/>
              <a:t>/etc/modprobe.d – </a:t>
            </a:r>
            <a:r>
              <a:rPr lang="ru-RU" altLang="ru-RU" sz="2800"/>
              <a:t>файлы, управляющие загрузкой модулей при старте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95E2799-0D7A-EAB7-A78A-3019BAD8E2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Еще один интересный лог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8B39045-51B7-443C-D6F0-9BC86F7511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/var/log/wtmp</a:t>
            </a:r>
          </a:p>
          <a:p>
            <a:r>
              <a:rPr lang="ru-RU" altLang="ru-RU"/>
              <a:t>В него записаны все логины – с консоли, по </a:t>
            </a:r>
            <a:r>
              <a:rPr lang="en-US" altLang="ru-RU"/>
              <a:t>ssh, </a:t>
            </a:r>
            <a:r>
              <a:rPr lang="ru-RU" altLang="ru-RU"/>
              <a:t>через другие сервисы, если они есть</a:t>
            </a:r>
          </a:p>
          <a:p>
            <a:r>
              <a:rPr lang="ru-RU" altLang="ru-RU"/>
              <a:t>Бинарный, содержимое выдается командой </a:t>
            </a:r>
            <a:r>
              <a:rPr lang="en-US" altLang="ru-RU"/>
              <a:t>last</a:t>
            </a:r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BA0A536-3FC1-DBDA-258F-BACEECEE2F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Ротация логов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EDDF1C7-C3FC-87E1-FB88-FD83E63D3E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Скрипт </a:t>
            </a:r>
            <a:r>
              <a:rPr lang="en-US" altLang="ru-RU"/>
              <a:t>logrotate </a:t>
            </a:r>
            <a:r>
              <a:rPr lang="ru-RU" altLang="ru-RU"/>
              <a:t>запускается каждую ночь</a:t>
            </a:r>
          </a:p>
          <a:p>
            <a:r>
              <a:rPr lang="ru-RU" altLang="ru-RU"/>
              <a:t>Конфигурация - </a:t>
            </a:r>
            <a:r>
              <a:rPr lang="en-US" altLang="ru-RU"/>
              <a:t>/etc/logrotate.conf</a:t>
            </a:r>
            <a:endParaRPr lang="ru-RU" alt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A801143-2A5A-3995-64CA-A8A48A2BD0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Полезные программки для мониторинга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5ED1E84-A458-DAB2-D9C9-35FDB9CD2D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ru-RU" sz="2000"/>
              <a:t>ps – </a:t>
            </a:r>
            <a:r>
              <a:rPr lang="ru-RU" altLang="ru-RU" sz="2000"/>
              <a:t>список процессов</a:t>
            </a:r>
            <a:endParaRPr lang="en-US" altLang="ru-RU" sz="2000"/>
          </a:p>
          <a:p>
            <a:pPr lvl="1">
              <a:lnSpc>
                <a:spcPct val="80000"/>
              </a:lnSpc>
            </a:pPr>
            <a:r>
              <a:rPr lang="en-US" altLang="ru-RU" sz="1800"/>
              <a:t>ps -f, -l – </a:t>
            </a:r>
            <a:r>
              <a:rPr lang="ru-RU" altLang="ru-RU" sz="1800"/>
              <a:t>различные длинные форматы вывода (параметры команд, состояние процесса, объем памяти, время…)</a:t>
            </a:r>
            <a:endParaRPr lang="en-US" altLang="ru-RU" sz="1800"/>
          </a:p>
          <a:p>
            <a:pPr lvl="1">
              <a:lnSpc>
                <a:spcPct val="80000"/>
              </a:lnSpc>
            </a:pPr>
            <a:r>
              <a:rPr lang="en-US" altLang="ru-RU" sz="1800"/>
              <a:t>ps -o </a:t>
            </a:r>
            <a:r>
              <a:rPr lang="ru-RU" altLang="ru-RU" sz="1800"/>
              <a:t>опции – форматированный вывод</a:t>
            </a:r>
          </a:p>
          <a:p>
            <a:pPr lvl="1">
              <a:lnSpc>
                <a:spcPct val="80000"/>
              </a:lnSpc>
            </a:pPr>
            <a:r>
              <a:rPr lang="en-US" altLang="ru-RU" sz="1800"/>
              <a:t>ps -u user – </a:t>
            </a:r>
            <a:r>
              <a:rPr lang="ru-RU" altLang="ru-RU" sz="1800"/>
              <a:t>все процессы данного пользователя</a:t>
            </a:r>
          </a:p>
          <a:p>
            <a:pPr lvl="1">
              <a:lnSpc>
                <a:spcPct val="80000"/>
              </a:lnSpc>
            </a:pPr>
            <a:r>
              <a:rPr lang="en-US" altLang="ru-RU" sz="1800"/>
              <a:t>ps -</a:t>
            </a:r>
            <a:r>
              <a:rPr lang="ru-RU" altLang="ru-RU" sz="1800"/>
              <a:t>а</a:t>
            </a:r>
            <a:r>
              <a:rPr lang="en-US" altLang="ru-RU" sz="1800"/>
              <a:t> – </a:t>
            </a:r>
            <a:r>
              <a:rPr lang="ru-RU" altLang="ru-RU" sz="1800"/>
              <a:t>все процессы, кроме демонов (лидеров сессий без терминала)</a:t>
            </a:r>
          </a:p>
          <a:p>
            <a:pPr lvl="1">
              <a:lnSpc>
                <a:spcPct val="80000"/>
              </a:lnSpc>
            </a:pPr>
            <a:r>
              <a:rPr lang="en-US" altLang="ru-RU" sz="1800"/>
              <a:t>ps -e | -A | -ex – </a:t>
            </a:r>
            <a:r>
              <a:rPr lang="ru-RU" altLang="ru-RU" sz="1800"/>
              <a:t>все процессы</a:t>
            </a:r>
          </a:p>
          <a:p>
            <a:pPr>
              <a:lnSpc>
                <a:spcPct val="80000"/>
              </a:lnSpc>
            </a:pPr>
            <a:r>
              <a:rPr lang="en-US" altLang="ru-RU" sz="2000"/>
              <a:t>top, htop, System Monitor (GUI) – </a:t>
            </a:r>
            <a:r>
              <a:rPr lang="ru-RU" altLang="ru-RU" sz="2000"/>
              <a:t>список процессов в динамике,</a:t>
            </a:r>
            <a:br>
              <a:rPr lang="ru-RU" altLang="ru-RU" sz="2000"/>
            </a:br>
            <a:r>
              <a:rPr lang="ru-RU" altLang="ru-RU" sz="2000"/>
              <a:t>как </a:t>
            </a:r>
            <a:r>
              <a:rPr lang="en-US" altLang="ru-RU" sz="2000"/>
              <a:t>Win32 taskmanager</a:t>
            </a:r>
          </a:p>
          <a:p>
            <a:pPr>
              <a:lnSpc>
                <a:spcPct val="80000"/>
              </a:lnSpc>
            </a:pPr>
            <a:r>
              <a:rPr lang="en-US" altLang="ru-RU" sz="2000"/>
              <a:t>sar, iostat, vmstat – </a:t>
            </a:r>
            <a:r>
              <a:rPr lang="ru-RU" altLang="ru-RU" sz="2000"/>
              <a:t>утилиты для сбора статистики</a:t>
            </a:r>
          </a:p>
          <a:p>
            <a:pPr>
              <a:lnSpc>
                <a:spcPct val="80000"/>
              </a:lnSpc>
            </a:pPr>
            <a:r>
              <a:rPr lang="en-US" altLang="ru-RU" sz="2000"/>
              <a:t>netstat – </a:t>
            </a:r>
            <a:r>
              <a:rPr lang="ru-RU" altLang="ru-RU" sz="2000"/>
              <a:t>список сетевых соединений и </a:t>
            </a:r>
            <a:r>
              <a:rPr lang="en-US" altLang="ru-RU" sz="2000"/>
              <a:t>Unix Domain Sockets</a:t>
            </a:r>
          </a:p>
          <a:p>
            <a:pPr lvl="1">
              <a:lnSpc>
                <a:spcPct val="80000"/>
              </a:lnSpc>
            </a:pPr>
            <a:r>
              <a:rPr lang="en-US" altLang="ru-RU" sz="1800"/>
              <a:t>netstat –a – </a:t>
            </a:r>
            <a:r>
              <a:rPr lang="ru-RU" altLang="ru-RU" sz="1800"/>
              <a:t>выводить также слушающие сокеты</a:t>
            </a:r>
          </a:p>
          <a:p>
            <a:pPr lvl="1">
              <a:lnSpc>
                <a:spcPct val="80000"/>
              </a:lnSpc>
            </a:pPr>
            <a:r>
              <a:rPr lang="en-US" altLang="ru-RU" sz="1800"/>
              <a:t>netstat –p – </a:t>
            </a:r>
            <a:r>
              <a:rPr lang="ru-RU" altLang="ru-RU" sz="1800"/>
              <a:t>выводить, какой процесс держит соединение (</a:t>
            </a:r>
            <a:r>
              <a:rPr lang="en-US" altLang="ru-RU" sz="1800"/>
              <a:t>root only)</a:t>
            </a:r>
            <a:endParaRPr lang="ru-RU" altLang="ru-RU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390</Words>
  <Application>Microsoft Macintosh PowerPoint</Application>
  <PresentationFormat>Экран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Arial</vt:lpstr>
      <vt:lpstr>Default Design</vt:lpstr>
      <vt:lpstr>Администрирование Linux Лекция 5 Лог-файлы и мониторинг</vt:lpstr>
      <vt:lpstr>Лог-файлы</vt:lpstr>
      <vt:lpstr>Демонстрация</vt:lpstr>
      <vt:lpstr>Траблшутинг ядра</vt:lpstr>
      <vt:lpstr>Еще один интересный лог</vt:lpstr>
      <vt:lpstr>Ротация логов</vt:lpstr>
      <vt:lpstr>Полезные программки для мониторинга</vt:lpstr>
    </vt:vector>
  </TitlesOfParts>
  <Company>NSU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Администрирование Linux Лекция 5 Лог-файлы и мониторинг</dc:title>
  <dc:creator>Dmitry V Irtegov</dc:creator>
  <cp:lastModifiedBy>Dmitry Irtegov</cp:lastModifiedBy>
  <cp:revision>2</cp:revision>
  <dcterms:created xsi:type="dcterms:W3CDTF">2014-03-18T09:19:51Z</dcterms:created>
  <dcterms:modified xsi:type="dcterms:W3CDTF">2024-11-29T05:47:34Z</dcterms:modified>
</cp:coreProperties>
</file>