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06" d="100"/>
          <a:sy n="106" d="100"/>
        </p:scale>
        <p:origin x="1936" y="17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4EAA9D45-E173-911A-6566-A2AA620A0C14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139ADAF0-9755-DE0D-4BB8-6AC2AA54DE6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EB259D5-03F8-13B8-6457-B967F661511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endParaRPr lang="ru-RU" altLang="ru-RU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5F9F52F-7B5B-5501-9B52-147B36D66E2D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endParaRPr lang="ru-RU" altLang="ru-RU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26B5683-E993-C777-CE7F-E8FC83AC208F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endParaRPr lang="ru-RU" altLang="ru-RU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671D40B1-EA9C-E705-FCF1-81FCC21A9F6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fld id="{041B8AFD-3820-E94D-9A4A-BB4975C13C6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CE41900-B097-0A5A-F665-254FD433B33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3FA3F1-955B-C44D-A34C-FA627A3A9CEB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11265" name="Text Box 1">
            <a:extLst>
              <a:ext uri="{FF2B5EF4-FFF2-40B4-BE49-F238E27FC236}">
                <a16:creationId xmlns:a16="http://schemas.microsoft.com/office/drawing/2014/main" id="{EBA27464-A7FA-382D-2B85-20A19A033785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6" name="Text Box 2">
            <a:extLst>
              <a:ext uri="{FF2B5EF4-FFF2-40B4-BE49-F238E27FC236}">
                <a16:creationId xmlns:a16="http://schemas.microsoft.com/office/drawing/2014/main" id="{863B0245-9F47-0AA2-5866-69DF71301FE5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8939E809-B43B-44FC-9EF0-545DC7F5B44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BF81E3-5867-F54B-B670-D52CD21DB2D5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12289" name="Text Box 1">
            <a:extLst>
              <a:ext uri="{FF2B5EF4-FFF2-40B4-BE49-F238E27FC236}">
                <a16:creationId xmlns:a16="http://schemas.microsoft.com/office/drawing/2014/main" id="{C2EC0344-0B63-B17B-7339-B4D43BBB1A7E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0" name="Text Box 2">
            <a:extLst>
              <a:ext uri="{FF2B5EF4-FFF2-40B4-BE49-F238E27FC236}">
                <a16:creationId xmlns:a16="http://schemas.microsoft.com/office/drawing/2014/main" id="{32AC775D-A059-984F-6E65-417708A40BA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769EA55-49E9-179F-7D69-2D8767C9D4D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9FB50F-C6C7-7F40-A65E-23830ACF693A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13313" name="Text Box 1">
            <a:extLst>
              <a:ext uri="{FF2B5EF4-FFF2-40B4-BE49-F238E27FC236}">
                <a16:creationId xmlns:a16="http://schemas.microsoft.com/office/drawing/2014/main" id="{E517D7EC-EF20-85D9-4280-1E7976A88BE5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Text Box 2">
            <a:extLst>
              <a:ext uri="{FF2B5EF4-FFF2-40B4-BE49-F238E27FC236}">
                <a16:creationId xmlns:a16="http://schemas.microsoft.com/office/drawing/2014/main" id="{EC3873CD-7148-38B4-A34B-D9FD845B1984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52FA9FB-F8A0-0954-2B26-C06FD07BCC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FD9596-354E-C440-9BDD-A883D525D549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C0259D6B-A90F-E56F-80C9-6BD909DD08D3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BAB1E9E2-4399-DAA7-BDB6-6848674F423C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E1286CA-ECA7-F2F5-B1FB-C50E7BFEDC9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F31FE1-FE21-2745-B7A2-4AC9D5ABA19F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15361" name="Text Box 1">
            <a:extLst>
              <a:ext uri="{FF2B5EF4-FFF2-40B4-BE49-F238E27FC236}">
                <a16:creationId xmlns:a16="http://schemas.microsoft.com/office/drawing/2014/main" id="{832CCE33-7A15-5C20-6E9D-5D9C02B668B2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Text Box 2">
            <a:extLst>
              <a:ext uri="{FF2B5EF4-FFF2-40B4-BE49-F238E27FC236}">
                <a16:creationId xmlns:a16="http://schemas.microsoft.com/office/drawing/2014/main" id="{413F7625-8EA3-4A3B-5B0E-98DE461BAD3D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2CD9C4A-56F4-BD3F-CEE2-875315A1BA0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08CB7B-78E4-524A-8E81-4DC99AC20A51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16385" name="Text Box 1">
            <a:extLst>
              <a:ext uri="{FF2B5EF4-FFF2-40B4-BE49-F238E27FC236}">
                <a16:creationId xmlns:a16="http://schemas.microsoft.com/office/drawing/2014/main" id="{C627F36C-22FA-7CFE-CCAB-6195843A6040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298A4DC7-1BDA-DEB8-CBB0-574B772EEEBB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D3856436-B9C6-C639-1E64-7274A74A750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475C71-C152-804B-865E-4CC954BE5C40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17409" name="Text Box 1">
            <a:extLst>
              <a:ext uri="{FF2B5EF4-FFF2-40B4-BE49-F238E27FC236}">
                <a16:creationId xmlns:a16="http://schemas.microsoft.com/office/drawing/2014/main" id="{A92EC7F2-24D4-C395-BDEF-0769EADB4700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Text Box 2">
            <a:extLst>
              <a:ext uri="{FF2B5EF4-FFF2-40B4-BE49-F238E27FC236}">
                <a16:creationId xmlns:a16="http://schemas.microsoft.com/office/drawing/2014/main" id="{FCC773CF-0AA8-2EE3-00E9-6A77241D531C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6E3EBE3-368E-6161-5CBD-D9F751348E5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387575B-9405-2B41-82F9-EDDD8B8975E5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18433" name="Text Box 1">
            <a:extLst>
              <a:ext uri="{FF2B5EF4-FFF2-40B4-BE49-F238E27FC236}">
                <a16:creationId xmlns:a16="http://schemas.microsoft.com/office/drawing/2014/main" id="{6D415316-D5A3-055E-CA6D-D2943E5F7A4B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Text Box 2">
            <a:extLst>
              <a:ext uri="{FF2B5EF4-FFF2-40B4-BE49-F238E27FC236}">
                <a16:creationId xmlns:a16="http://schemas.microsoft.com/office/drawing/2014/main" id="{4CF2520C-9F39-A2D8-CA5C-33795B2D8EA8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15E142-03C8-5136-E502-4AB7C16BC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474AC6-1DDD-D748-0D24-7FB2EF267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647A70-B508-D6BC-C0F8-5A9A255E2BE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03AB01-9386-16C8-63CB-18087D93B2A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3C8C61-3371-BA03-8C9D-2039D3D1A1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A432E6F-B723-C54F-8029-73C0CAD690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803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0DBCCC-53BF-47BE-D598-40CAC563F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B9560E-BE13-C722-85FA-C17175260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247738-A6B6-E163-8023-50817AFBE51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D0FB6F-96EC-7419-94FF-E02FB3F04AA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97FDA1-33BA-533A-D6BF-C018AD542F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D66C50-F6A4-D242-BE98-466F094F97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5115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19443E-4324-0AE7-EE5D-34D0E8802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D5C3DA-9423-B24D-F8A6-29DB17015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4207E4-03F5-D794-FA7D-72BCF340B0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2A8274-8E65-FF21-0552-4FF67A3512E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177FD4-A86C-97DE-B2AC-04357C36A4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1D5F7D9-CEBF-184D-B6A0-9FB87D3416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6201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0D46A1-FA2F-3222-1369-61FA27D49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8290CE-FB14-81EB-7E59-1137F9865D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5E5685-3437-90FA-F4D2-90EFB3B2F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5DF127-C845-2820-8DD0-174B619FBA8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651AC8-D236-F0F3-9AAC-2A0004C0AE5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4955D4-2CCF-710B-077B-CEE930172C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359B2B3-A3E9-7148-B431-1DDDEBC633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065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697C28-5595-7F26-BE80-779CDBCBB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8E7386-19D8-5321-1163-889FB490D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1F1CFD-591A-E3E9-D782-92EB1F011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77C2EB7-BE00-9D11-4BE6-4663B01DE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EE066B3-4C49-3A22-7BC4-6CE929F9D7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1783047-3008-D265-CE81-BD148957D57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E4FCDC-1C71-9320-B607-7C4E967675C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10B2AB-E01F-1051-FE93-3BAAB0280C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A73EE7-6833-FC4B-8083-DE72A2CCB8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34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48FDC-5264-D3CC-E380-3BDEAB50D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5EE877C-2A5E-1D82-F23F-31B275D4A54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EC0A5A-57F3-E04A-1C3E-DB7536BD634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8BC780-FBBA-B8B5-D718-D9AC524C88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32C1C11-0ECD-DA42-B7D1-CB225B81A6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5763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2D5B40-3C8C-00CD-5D2D-9CFF087216D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C55953-A1C5-79E9-FD46-BFF3B168A2B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B695EC-9E4D-0EEF-8E32-FE987515EC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0AD5C5E-E4ED-174A-BA75-8CEA3602AD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4050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3EA35-72A3-5A40-F8BE-F3CEA5669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2E19D1-6A34-625C-936D-2D81F9F4C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D7069D-B723-FEEC-37A2-B3465A4BE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ADE68E-63F3-2293-43FB-19813CA7409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359629-14B7-E1DA-F597-74D2F00164B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9C4E5A-6800-79EA-4FEE-8DFFF5EA7C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933F6FB-72C3-7A4F-9327-5266F1BA01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361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46CA72-8070-76C2-2365-5D3D354C4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ABA38F-B412-0798-5A51-C8A8136B51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DC951-2ED7-B2D8-7626-C49D98ED01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12DA06-8236-2DDE-272F-8CF476115F3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C73D3D-E689-17DE-5C77-EABCC817FF5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4F6D97-23D7-DB42-0CAF-3006542845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78A457-615D-EB46-85A8-2A1B5E6586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152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F75C7-EF65-DDC7-AFC6-2CD880109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E5F4C4F-D31A-8236-B513-3CBACDD4E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F5B2D8-BE93-02FA-98B4-79AB6A38C53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32D725-0878-4D58-D4C7-BF50E2C74E8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4AF87-9888-984B-0D39-56FE1045D1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F15A554-7A07-5E44-8397-6E60C8B5D9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49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72EBAB4-6A26-01B3-2FD8-D425E56F17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594C53-FDC9-89B0-6761-8E8E8F6CD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238F87-988A-A23A-30F4-743D8460ABC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3C2C08-E95C-6D96-D594-1C20E89895E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BB47D8-BD9D-F016-3F66-2F509ED9B7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559F816-1C1E-E146-9C50-CCCF8C20105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820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190509-803E-FE38-C84F-96D59765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23CD88-5722-6BE5-F8A6-7C08F1756BCC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407167-4725-3279-8B35-E245F77CAA6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45FC419-DEDD-3C55-CE19-8074DD867B2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4C5FD300-3DBD-2A41-8A4C-48731A46FB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287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99846C63-DD08-B6DB-17F4-3E11CB4D1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585E9EC9-5DA6-9F16-0383-19BCE2431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Четвертый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554C015-996C-823F-8D5C-AD9CD6B6FD0E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</a:lstStyle>
          <a:p>
            <a:endParaRPr lang="ru-RU" altLang="ru-RU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0DEC187-D451-7743-4CD8-2F9C7F4051B2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</a:lstStyle>
          <a:p>
            <a:endParaRPr lang="ru-RU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23905C-5FEE-E0CB-4799-2E6AE7A3782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</a:lstStyle>
          <a:p>
            <a:fld id="{10BF51F5-735D-484D-B431-DFA6A5F8A98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ejaVu Sans" charset="0"/>
          <a:cs typeface="DejaVu Sans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ejaVu Sans" charset="0"/>
          <a:cs typeface="DejaVu Sans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ejaVu Sans" charset="0"/>
          <a:cs typeface="DejaVu Sans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ejaVu Sans" charset="0"/>
          <a:cs typeface="DejaVu San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ejaVu Sans" charset="0"/>
          <a:cs typeface="DejaVu San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ejaVu Sans" charset="0"/>
          <a:cs typeface="DejaVu San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ejaVu Sans" charset="0"/>
          <a:cs typeface="DejaVu San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>
            <a:extLst>
              <a:ext uri="{FF2B5EF4-FFF2-40B4-BE49-F238E27FC236}">
                <a16:creationId xmlns:a16="http://schemas.microsoft.com/office/drawing/2014/main" id="{4820A829-6A0D-2C03-ACD0-4F4F9514B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46075"/>
            <a:ext cx="9070975" cy="636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22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9pPr>
          </a:lstStyle>
          <a:p>
            <a:pPr algn="ctr"/>
            <a:r>
              <a:rPr lang="ru-RU" altLang="ru-RU" sz="3200"/>
              <a:t>Администрирование Linux</a:t>
            </a:r>
          </a:p>
          <a:p>
            <a:pPr algn="ctr"/>
            <a:r>
              <a:rPr lang="ru-RU" altLang="ru-RU" sz="3200"/>
              <a:t>Лекция 1</a:t>
            </a:r>
          </a:p>
          <a:p>
            <a:pPr algn="ctr"/>
            <a:r>
              <a:rPr lang="ru-RU" altLang="ru-RU" sz="3200"/>
              <a:t>Дистрибутивы Linux</a:t>
            </a:r>
          </a:p>
          <a:p>
            <a:pPr algn="ctr"/>
            <a:r>
              <a:rPr lang="ru-RU" altLang="ru-RU" sz="3200"/>
              <a:t>Почему CentOS?</a:t>
            </a:r>
          </a:p>
          <a:p>
            <a:pPr algn="ctr"/>
            <a:endParaRPr lang="ru-RU" altLang="ru-RU" sz="3200"/>
          </a:p>
          <a:p>
            <a:pPr algn="ctr"/>
            <a:r>
              <a:rPr lang="ru-RU" altLang="ru-RU" sz="3200"/>
              <a:t>Иртегов Д.В.</a:t>
            </a:r>
          </a:p>
          <a:p>
            <a:pPr algn="ctr"/>
            <a:r>
              <a:rPr lang="ru-RU" altLang="ru-RU" sz="3200"/>
              <a:t>Новосибирский гос. Университет</a:t>
            </a:r>
          </a:p>
          <a:p>
            <a:pPr algn="ctr"/>
            <a:r>
              <a:rPr lang="ru-RU" altLang="ru-RU" sz="3200"/>
              <a:t>2014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D00508F0-B9B2-B244-68B7-514FCF9C2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Дистрибутивы Linux</a:t>
            </a: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59541824-ADF1-F8FE-2587-5B0D4DA399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Что включает в себя дистрибутив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Инсталлятор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Систему управления пакетами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Собственно, пакеты: </a:t>
            </a:r>
          </a:p>
          <a:p>
            <a:pPr marL="1295400" lvl="2" indent="-287338">
              <a:buSzPct val="75000"/>
              <a:buFont typeface="Symbol" pitchFamily="2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Ядро</a:t>
            </a:r>
          </a:p>
          <a:p>
            <a:pPr marL="1295400" lvl="2" indent="-287338">
              <a:buSzPct val="75000"/>
              <a:buFont typeface="Symbol" pitchFamily="2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Базовое пользовательское окружение </a:t>
            </a:r>
            <a:br>
              <a:rPr lang="ru-RU" altLang="ru-RU"/>
            </a:br>
            <a:r>
              <a:rPr lang="ru-RU" altLang="ru-RU"/>
              <a:t>libc.so, /lib, /bin …</a:t>
            </a:r>
          </a:p>
          <a:p>
            <a:pPr marL="1295400" lvl="2" indent="-287338">
              <a:buSzPct val="75000"/>
              <a:buFont typeface="Symbol" pitchFamily="2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X Window и рабочий стол (Gnome, KDE, Unity)</a:t>
            </a:r>
          </a:p>
          <a:p>
            <a:pPr marL="1295400" lvl="2" indent="-287338">
              <a:buSzPct val="75000"/>
              <a:buFont typeface="Symbol" pitchFamily="2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Прикладные и системные сервисы</a:t>
            </a:r>
            <a:br>
              <a:rPr lang="ru-RU" altLang="ru-RU"/>
            </a:br>
            <a:r>
              <a:rPr lang="ru-RU" altLang="ru-RU"/>
              <a:t>почта, веб-сервер, сетевые ФС, виртуальные машины, браузер, OpenOffice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7D0C0A8B-53BA-F12D-C1BC-A3A07BF88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DLL hell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9A62ABEF-D288-C5DF-F2CF-C52EBEC24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Современное ПО состоит из большого количества разделяемых компонентов 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ELF .so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PE .dll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Библиотеки perl, PHP, python, ...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Интерфейс разделяемой библиотеки включает в себя много параметров: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Форматы структур: размер, порядок полей, выравнивание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Порядок параметров у функций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Имена функций и их точное размещение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Bug-for-bug compatibility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При замене версии библиотеки что-то может ВНЕЗАПНО сломаться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C6F6368F-D889-093A-43C7-D8234D0B0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Способы борьбы с DLL hell</a:t>
            </a: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677D4A4B-DD01-C9C6-BDBD-673EE0064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Windows: все свое ношу с собой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Gentoo: все пересобирать из исходников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deb/rpm: зависимости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В каждом пакете указано, что это такое и какой оно версии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В каждом пакете прописано, какие другие пакеты  ему нужны, обязательно с указанием версии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Что делать, если вам нужен пакет, которого нету в вашей версии дистрибутива?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 Поставить без проверки (например, сказав rpm i —nodeps) и молиться, что заработает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 Найти подходящий пакет во внешних репозиториях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 Пересобрать из исходников (./configure; make; sudo make install)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 Пересобрать из исходников культурно (сделать свой пакет)</a:t>
            </a:r>
          </a:p>
          <a:p>
            <a:pPr marL="431800" indent="-323850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     В любом случае, результат на вашей совести</a:t>
            </a:r>
          </a:p>
          <a:p>
            <a:pPr marL="431800" indent="-323850">
              <a:lnSpc>
                <a:spcPct val="83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altLang="ru-RU" sz="1400">
              <a:latin typeface="FreeMono" pitchFamily="49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61B2E0E5-75D8-264E-9680-4A8A3C470F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Зависимости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3C655059-CEDE-F1A3-611A-BFF772FE2EE5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03238" y="1811338"/>
            <a:ext cx="9070975" cy="48990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5040" rIns="0" bIns="0" anchor="ctr"/>
          <a:lstStyle/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 u="sng">
                <a:latin typeface="DejaVu Sans Mono" pitchFamily="49" charset="0"/>
              </a:rPr>
              <a:t>$ rpm -q yum --requires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/usr/bin/python  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config(yum) = 3.2.22-40.el5.centos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python &gt;= 2.4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python(abi) = 2.4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python-elementtree  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python-iniparse  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python-sqlite  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rpm &gt;= 0:4.4.2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rpm-python  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rpmlib(CompressedFileNames) &lt;= 3.0.4-1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rpmlib(PayloadFilesHavePrefix) &lt;= 4.0-1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rpmlib(VersionedDependencies) &lt;= 3.0.3-1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urlgrabber &gt;= 3.1.0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yum-fastestmirror  </a:t>
            </a:r>
          </a:p>
          <a:p>
            <a:pPr marL="0" indent="0">
              <a:lnSpc>
                <a:spcPct val="98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 sz="2000">
                <a:latin typeface="DejaVu Sans Mono" pitchFamily="49" charset="0"/>
              </a:rPr>
              <a:t>yum-metadata-parser &gt;= 1.1.0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E1C83F7B-032B-6DE8-1034-BBD53C7F0F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Что такое дистрибутив Linux</a:t>
            </a: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498B08F4-58DE-F0F7-6148-01DA6E3BD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Набор пакетов, 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у которых разрешены все зависимости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которые протестированы на совместную работоспособность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Репозиторий с этим набором пакетов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Команда, которая поддерживает все пакеты и дистрибутив в целом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Политика выбора пакетов, включения-исключения, рассылка обновлений</a:t>
            </a:r>
          </a:p>
          <a:p>
            <a:pPr marL="431800" indent="-323850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altLang="ru-RU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63873B29-977E-9F5E-BEF0-54AA96568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Какие бывают дистрибутивы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EE400B46-22E5-87A6-EE35-AF9540D4C3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.deb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Debian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Ubuntu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Mint, Knoppix, …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.rpm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Red Hat Enterprise Linux</a:t>
            </a:r>
          </a:p>
          <a:p>
            <a:pPr marL="1295400" lvl="2" indent="-287338">
              <a:buSzPct val="75000"/>
              <a:buFont typeface="Symbol" pitchFamily="2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CentOS (пересборка RheL)</a:t>
            </a:r>
          </a:p>
          <a:p>
            <a:pPr marL="1295400" lvl="2" indent="-287338">
              <a:buSzPct val="75000"/>
              <a:buFont typeface="Symbol" pitchFamily="2" charset="2"/>
              <a:buChar char="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Scientific Linux, RedFlag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Fedora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SuSE/openSUSE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Mandriva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ALTLinux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>
            <a:extLst>
              <a:ext uri="{FF2B5EF4-FFF2-40B4-BE49-F238E27FC236}">
                <a16:creationId xmlns:a16="http://schemas.microsoft.com/office/drawing/2014/main" id="{38AE6313-83B2-B355-5F85-64B6F6E1F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70975" cy="1171575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Почему CentOS</a:t>
            </a: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5F794FA5-0F7D-B445-5645-159DBCF311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RheL — коммерческий дистрибутив, популярный в корпоративных сетях и у коммерческих сервис-провайдеров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Де-факто стандарт бинарной совместимости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Поддержка серверного железа </a:t>
            </a:r>
            <a:br>
              <a:rPr lang="ru-RU" altLang="ru-RU"/>
            </a:br>
            <a:r>
              <a:rPr lang="ru-RU" altLang="ru-RU"/>
              <a:t>если драйверы бинарные, часто они только под RheL</a:t>
            </a:r>
            <a:br>
              <a:rPr lang="ru-RU" altLang="ru-RU"/>
            </a:br>
            <a:r>
              <a:rPr lang="ru-RU" altLang="ru-RU"/>
              <a:t>во всяком случае, RheL всегда есть в списке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Коммерческое ПО:</a:t>
            </a:r>
            <a:br>
              <a:rPr lang="ru-RU" altLang="ru-RU"/>
            </a:br>
            <a:r>
              <a:rPr lang="ru-RU" altLang="ru-RU"/>
              <a:t>Oracle, Lotus, Parallels, …</a:t>
            </a:r>
          </a:p>
          <a:p>
            <a:pPr marL="86360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Богатый набор заранее собранных пакетов</a:t>
            </a:r>
            <a:br>
              <a:rPr lang="ru-RU" altLang="ru-RU"/>
            </a:br>
            <a:r>
              <a:rPr lang="ru-RU" altLang="ru-RU"/>
              <a:t>rpmforge, ...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altLang="ru-RU"/>
              <a:t>CentOS — пересборка RheL, ставящая задачу обеспечить бинарную совместимость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</Words>
  <Application>Microsoft Macintosh PowerPoint</Application>
  <PresentationFormat>Произвольный</PresentationFormat>
  <Paragraphs>92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Times New Roman</vt:lpstr>
      <vt:lpstr>Arial</vt:lpstr>
      <vt:lpstr>DejaVu Sans</vt:lpstr>
      <vt:lpstr>Wingdings</vt:lpstr>
      <vt:lpstr>Symbol</vt:lpstr>
      <vt:lpstr>FreeMono</vt:lpstr>
      <vt:lpstr>DejaVu Sans Mono</vt:lpstr>
      <vt:lpstr>Тема Office</vt:lpstr>
      <vt:lpstr>Презентация PowerPoint</vt:lpstr>
      <vt:lpstr>Дистрибутивы Linux</vt:lpstr>
      <vt:lpstr>DLL hell</vt:lpstr>
      <vt:lpstr>Способы борьбы с DLL hell</vt:lpstr>
      <vt:lpstr>Зависимости</vt:lpstr>
      <vt:lpstr>Что такое дистрибутив Linux</vt:lpstr>
      <vt:lpstr>Какие бывают дистрибутивы</vt:lpstr>
      <vt:lpstr>Почему CentOS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Dmitry Irtegov</dc:creator>
  <cp:lastModifiedBy>Dmitry Irtegov</cp:lastModifiedBy>
  <cp:revision>1</cp:revision>
  <cp:lastPrinted>1601-01-01T00:00:00Z</cp:lastPrinted>
  <dcterms:created xsi:type="dcterms:W3CDTF">2014-03-11T05:10:16Z</dcterms:created>
  <dcterms:modified xsi:type="dcterms:W3CDTF">2024-11-29T07:03:45Z</dcterms:modified>
</cp:coreProperties>
</file>