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2" r:id="rId3"/>
    <p:sldId id="273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6" r:id="rId13"/>
    <p:sldId id="265" r:id="rId14"/>
    <p:sldId id="267" r:id="rId15"/>
    <p:sldId id="268" r:id="rId16"/>
    <p:sldId id="270" r:id="rId17"/>
    <p:sldId id="269" r:id="rId18"/>
    <p:sldId id="271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121" d="100"/>
          <a:sy n="121" d="100"/>
        </p:scale>
        <p:origin x="190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9D7F9A-60E5-B3CB-9849-1A896E9C6D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741E02B-FE7F-75E3-DA23-D98447386A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CDF37F-699C-9FB7-A8AF-F6657B41C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B7B471-57F4-324C-A13B-9CFC9FAA9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639861-D0F5-15B4-9ED8-BA0988D9E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5858B5-658F-3143-8A70-A99D49CB8A2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06326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ED1085-01F6-8B5C-7D68-517CEDF01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A2C3B8-0828-5BEC-9940-9A3EF54398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63115C-4E89-CAFC-C348-47CD51C9F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2E3ADC-AD67-4F9D-942A-D9EE05C44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40D36A-CF50-7200-BC7D-3E0386F53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C26C06-69A5-684D-B77E-80C738C1CB2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8688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E0E1EC-1511-EC37-55D2-3AF56E34A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365DE03-1BC6-743E-2CDB-643722065B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45C905-DFDA-FA04-630B-46156DAC7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77ABAB-7C0E-24BF-3E0E-38ECCF3D9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45FE3C-1FE7-33FD-2312-0E0DD791A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B4694B-617A-FE49-BB34-AA635884164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8969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32AE35-4DC2-8ED9-E70B-9BE7D5974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3DE824-6AC5-E186-01F6-48657BAAF3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1F01686-9A02-6F0E-0F7D-3974D725D3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EDD882E-6617-86ED-4F2B-9EA35CD69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10B197F-32A4-4C68-A43B-AA373889E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B038227-2041-E559-E401-9D43926B1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F42F9C-FDF3-BE4B-B7BE-794D7671854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50735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E19DE3-263B-FD86-4F87-9A06A9786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FB68E0D-91DE-2461-3D2E-0156CFE761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3B836F8-84C6-A5E4-F145-1A7B676791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4751B38-1473-35D4-3E82-903CE6E86D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D00D53B-960E-5048-FC7A-E09ED647E6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C6A9438-45F3-4965-572B-05ED07023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A801593-2960-B8B6-C565-0C70E99CD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287D1AF-E6A9-8F01-030A-2DFC8B3A9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D400AF-1F74-414F-8457-6E228130EFC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89316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8D1D02-AAF5-7DE9-F6BB-4CC514FA7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7292FC0-6E34-0A14-5617-3A2A2B324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DA5A7B7-B08B-B2CC-2338-99E175E69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693979E-3FAB-1D0D-4455-B6DC7CA1A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FD70A9-9B20-1243-BBAA-BDF886304A2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3477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9EFB8D6-B070-375B-5E0B-ABEC28AA4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0CB5CF-9FE4-F65F-6E3A-6DFAD0C46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F696D21-D762-D767-674C-7483EF580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345A5A-3709-094E-B60C-D0B56AF365B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81268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4E1A17-0CA5-69C6-6AEE-40A178283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4EB27D-9019-E9B5-921C-3D8B7B4D7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ECCEDB-CFA7-B882-30A8-A10AD4C8DF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DDD4B0F-6B48-AB10-B4E1-CA4D78466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14911F3-85FF-22CE-1A53-F1B1F9DC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71AB0-1BB7-EEFC-99F2-97A6FBEF1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06DC01-AB27-344B-8DA0-6DEDD6BA80A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77930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9E1C3A-0F48-5830-4F35-96B8B085A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3964C19-C7A3-AEF7-CDA5-68D4476290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09ADA4D-8799-327B-A090-09AA53B60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AF99C10-FEBC-6A2F-8996-9B82C93D6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C0688FE-B436-E125-5465-FCFC10DCF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19EE8ED-8D40-508D-0459-3E7EDCC5E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45DE4D-CE2A-C840-8975-578B7708CAA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3258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0563A9-A9EA-F470-751B-2894F2323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0AADA03-1DBC-C021-A835-218AE8189C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9CF984-E84F-D7FA-E999-CDC005061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7403E5-BB96-DDC2-3220-8F98379DD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B0B4E6-186C-BEF1-ACBE-FD6E43070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18473F-DBAC-B248-BB00-20A10FF05C0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5777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7D7DDDB-AE9B-6627-63B3-CB4FD6E53C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09BCF81-895B-0A1D-DBAD-5BCA67E844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3A0876-91F8-AB54-4F2F-5EF21B72A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6683B6-31F3-1C96-CD66-0A52F1A46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B9BBF7-6E00-9900-D7BD-9FEAC7E7C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C2AC36-D519-6847-9474-270FD901AF8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854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5AD00B0-A8E2-CDB4-2297-9063B2C6E2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95A8E31-E021-17BB-FF46-F3F5441BBC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Click to edit Master text styles</a:t>
            </a:r>
          </a:p>
          <a:p>
            <a:pPr lvl="1"/>
            <a:r>
              <a:rPr lang="ru-RU" altLang="ru-RU"/>
              <a:t>Second level</a:t>
            </a:r>
          </a:p>
          <a:p>
            <a:pPr lvl="2"/>
            <a:r>
              <a:rPr lang="ru-RU" altLang="ru-RU"/>
              <a:t>Third level</a:t>
            </a:r>
          </a:p>
          <a:p>
            <a:pPr lvl="3"/>
            <a:r>
              <a:rPr lang="ru-RU" altLang="ru-RU"/>
              <a:t>Fourth level</a:t>
            </a:r>
          </a:p>
          <a:p>
            <a:pPr lvl="4"/>
            <a:r>
              <a:rPr lang="ru-RU" altLang="ru-RU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C4B7572-8A75-8002-DC69-95602FAB01A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alt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3D32B5F-25AB-C97D-D6A7-EB91848C12D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altLang="ru-R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D510881-8597-5C30-0678-BBC8D8486EF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EE0E87C-2117-EF4D-986E-A2CAB9FAD08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D60B6DD-FEBC-736B-9542-ACEE160E5EA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ru-RU" altLang="ru-RU" sz="4000" dirty="0">
                <a:solidFill>
                  <a:srgbClr val="000000"/>
                </a:solidFill>
              </a:rPr>
              <a:t>Администрирование Linux</a:t>
            </a:r>
            <a:br>
              <a:rPr lang="ru-RU" altLang="ru-RU" sz="4000" dirty="0">
                <a:solidFill>
                  <a:srgbClr val="000000"/>
                </a:solidFill>
              </a:rPr>
            </a:br>
            <a:r>
              <a:rPr lang="ru-RU" altLang="ru-RU" sz="4000" dirty="0">
                <a:solidFill>
                  <a:srgbClr val="000000"/>
                </a:solidFill>
              </a:rPr>
              <a:t>Физическая безопасность компьютера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75715DE5-5F7D-FF80-8230-484AA917E78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ru-RU" altLang="ru-RU" sz="2800" dirty="0" err="1">
                <a:solidFill>
                  <a:srgbClr val="000000"/>
                </a:solidFill>
              </a:rPr>
              <a:t>Иртегов</a:t>
            </a:r>
            <a:r>
              <a:rPr lang="ru-RU" altLang="ru-RU" sz="2800" dirty="0">
                <a:solidFill>
                  <a:srgbClr val="000000"/>
                </a:solidFill>
              </a:rPr>
              <a:t> Д.В.</a:t>
            </a:r>
          </a:p>
          <a:p>
            <a:r>
              <a:rPr lang="ru-RU" altLang="ru-RU" sz="2800" dirty="0">
                <a:solidFill>
                  <a:srgbClr val="000000"/>
                </a:solidFill>
              </a:rPr>
              <a:t>Новосибирский гос. Университет</a:t>
            </a:r>
          </a:p>
          <a:p>
            <a:r>
              <a:rPr lang="ru-RU" altLang="ru-RU" sz="2800" dirty="0">
                <a:solidFill>
                  <a:srgbClr val="000000"/>
                </a:solidFill>
              </a:rPr>
              <a:t>2014</a:t>
            </a:r>
            <a:r>
              <a:rPr lang="en-US" altLang="ru-RU" sz="2800" dirty="0">
                <a:solidFill>
                  <a:srgbClr val="000000"/>
                </a:solidFill>
              </a:rPr>
              <a:t>/202</a:t>
            </a:r>
            <a:r>
              <a:rPr lang="ru-RU" altLang="ru-RU" sz="2800" dirty="0">
                <a:solidFill>
                  <a:srgbClr val="000000"/>
                </a:solidFill>
              </a:rPr>
              <a:t>4</a:t>
            </a:r>
          </a:p>
          <a:p>
            <a:endParaRPr lang="ru-RU" altLang="ru-RU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C0B264-205D-3FB0-C350-ADD93BA8F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Что можно сделать с компьютером при физическом доступе к нему?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CCBC32-6CD6-29A7-4488-0F11CC158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Да что угодно</a:t>
            </a:r>
          </a:p>
          <a:p>
            <a:r>
              <a:rPr lang="ru-RU" dirty="0"/>
              <a:t>Украсть</a:t>
            </a:r>
            <a:r>
              <a:rPr lang="en-US" dirty="0"/>
              <a:t>/c</a:t>
            </a:r>
            <a:r>
              <a:rPr lang="ru-RU" dirty="0"/>
              <a:t>ломать (</a:t>
            </a:r>
            <a:r>
              <a:rPr lang="en-US" dirty="0"/>
              <a:t>DoS)</a:t>
            </a:r>
            <a:endParaRPr lang="ru-RU" dirty="0"/>
          </a:p>
          <a:p>
            <a:r>
              <a:rPr lang="ru-RU" dirty="0"/>
              <a:t>Уничтожить данные</a:t>
            </a:r>
            <a:endParaRPr lang="en-US" dirty="0"/>
          </a:p>
          <a:p>
            <a:r>
              <a:rPr lang="ru-RU" dirty="0"/>
              <a:t>Сбросить пароль администратора</a:t>
            </a:r>
          </a:p>
          <a:p>
            <a:r>
              <a:rPr lang="ru-RU" dirty="0"/>
              <a:t>Скопировать данные</a:t>
            </a:r>
          </a:p>
          <a:p>
            <a:r>
              <a:rPr lang="ru-RU" dirty="0"/>
              <a:t>Модифицировать данные</a:t>
            </a:r>
          </a:p>
          <a:p>
            <a:r>
              <a:rPr lang="ru-RU" dirty="0"/>
              <a:t>Что-то дополнительное установить:</a:t>
            </a:r>
          </a:p>
          <a:p>
            <a:pPr lvl="1"/>
            <a:r>
              <a:rPr lang="ru-RU" dirty="0"/>
              <a:t>Аппаратное: </a:t>
            </a:r>
            <a:r>
              <a:rPr lang="en-US" dirty="0"/>
              <a:t>keylogger, </a:t>
            </a:r>
            <a:r>
              <a:rPr lang="ru-RU" dirty="0"/>
              <a:t>перехват трафика</a:t>
            </a:r>
          </a:p>
          <a:p>
            <a:pPr lvl="1"/>
            <a:r>
              <a:rPr lang="ru-RU" dirty="0"/>
              <a:t>Программное: да что угодно</a:t>
            </a:r>
          </a:p>
        </p:txBody>
      </p:sp>
    </p:spTree>
    <p:extLst>
      <p:ext uri="{BB962C8B-B14F-4D97-AF65-F5344CB8AC3E}">
        <p14:creationId xmlns:p14="http://schemas.microsoft.com/office/powerpoint/2010/main" val="433725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2331CF-1ED8-D4E6-BCEC-56EC76659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от этого защититься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3C9C89-51F3-A6FA-6D37-600F8E5C6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Украсть, сломать, уничтожить данные</a:t>
            </a:r>
          </a:p>
          <a:p>
            <a:pPr lvl="1"/>
            <a:r>
              <a:rPr lang="ru-RU" dirty="0"/>
              <a:t>только физически</a:t>
            </a:r>
          </a:p>
          <a:p>
            <a:pPr lvl="1"/>
            <a:r>
              <a:rPr lang="ru-RU" dirty="0"/>
              <a:t>Но если есть бэкап, то это только </a:t>
            </a:r>
            <a:r>
              <a:rPr lang="en-US" dirty="0"/>
              <a:t>DoS</a:t>
            </a:r>
          </a:p>
          <a:p>
            <a:r>
              <a:rPr lang="ru-RU" dirty="0"/>
              <a:t>Слив данных, сброс пароля, изменение данных, установка ПО</a:t>
            </a:r>
          </a:p>
          <a:p>
            <a:pPr lvl="1"/>
            <a:r>
              <a:rPr lang="ru-RU" dirty="0"/>
              <a:t>Шифрование дисков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7767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200DB761-983E-764C-FC53-A5D1FECF88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Прежде чем вы начнете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B0D8DF8-FDCC-517B-CB54-E2BA867564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Какой у вас компьютер</a:t>
            </a:r>
          </a:p>
          <a:p>
            <a:pPr lvl="1"/>
            <a:r>
              <a:rPr lang="en-US" altLang="ru-RU"/>
              <a:t>x86 </a:t>
            </a:r>
            <a:r>
              <a:rPr lang="ru-RU" altLang="ru-RU"/>
              <a:t>или</a:t>
            </a:r>
            <a:r>
              <a:rPr lang="en-US" altLang="ru-RU"/>
              <a:t> x86_64?</a:t>
            </a:r>
          </a:p>
          <a:p>
            <a:pPr lvl="1"/>
            <a:r>
              <a:rPr lang="en-US" altLang="ru-RU"/>
              <a:t>BIOS </a:t>
            </a:r>
            <a:r>
              <a:rPr lang="ru-RU" altLang="ru-RU"/>
              <a:t>или </a:t>
            </a:r>
            <a:r>
              <a:rPr lang="en-US" altLang="ru-RU"/>
              <a:t>UEFI?</a:t>
            </a:r>
            <a:endParaRPr lang="ru-RU" alt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00D6E9A-15FD-220C-9085-CE100291CE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/>
              <a:t>BIOS vs UEFI</a:t>
            </a:r>
            <a:endParaRPr lang="ru-RU" altLang="ru-RU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828C8FB-A704-12AC-8DF7-DB0678EC24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Современные компьютеры </a:t>
            </a:r>
            <a:r>
              <a:rPr lang="en-US" altLang="ru-RU"/>
              <a:t>x86</a:t>
            </a:r>
            <a:r>
              <a:rPr lang="ru-RU" altLang="ru-RU"/>
              <a:t> поддерживают два типа загрузочных ПЗУ</a:t>
            </a:r>
          </a:p>
          <a:p>
            <a:pPr lvl="1"/>
            <a:r>
              <a:rPr lang="en-US" altLang="ru-RU"/>
              <a:t>BIOS (IBM PC compatible)</a:t>
            </a:r>
          </a:p>
          <a:p>
            <a:pPr lvl="1"/>
            <a:r>
              <a:rPr lang="en-US" altLang="ru-RU"/>
              <a:t>UEFI (</a:t>
            </a:r>
            <a:r>
              <a:rPr lang="ru-RU" altLang="ru-RU"/>
              <a:t>Unified Extensible Firmware Interface</a:t>
            </a:r>
            <a:r>
              <a:rPr lang="en-US" altLang="ru-RU"/>
              <a:t>)</a:t>
            </a:r>
            <a:endParaRPr lang="ru-RU" alt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8A280007-EEF1-A7F3-AE17-E3CEF13A65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/>
              <a:t>BIOS</a:t>
            </a:r>
            <a:endParaRPr lang="ru-RU" altLang="ru-RU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6B5485E4-3F88-5447-1047-3084FC4606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800"/>
              <a:t>Обеспечивает совместимость с оригинальными </a:t>
            </a:r>
            <a:r>
              <a:rPr lang="en-US" altLang="ru-RU" sz="2800"/>
              <a:t>IBM PC (1981)</a:t>
            </a:r>
          </a:p>
          <a:p>
            <a:pPr>
              <a:lnSpc>
                <a:spcPct val="80000"/>
              </a:lnSpc>
            </a:pPr>
            <a:r>
              <a:rPr lang="ru-RU" altLang="ru-RU" sz="2800"/>
              <a:t>Загрузка в реальном режиме</a:t>
            </a:r>
          </a:p>
          <a:p>
            <a:pPr lvl="1">
              <a:lnSpc>
                <a:spcPct val="80000"/>
              </a:lnSpc>
            </a:pPr>
            <a:r>
              <a:rPr lang="ru-RU" altLang="ru-RU" sz="2400"/>
              <a:t>режим эмуляции </a:t>
            </a:r>
            <a:r>
              <a:rPr lang="en-US" altLang="ru-RU" sz="2400"/>
              <a:t>8086</a:t>
            </a:r>
          </a:p>
          <a:p>
            <a:pPr>
              <a:lnSpc>
                <a:spcPct val="80000"/>
              </a:lnSpc>
            </a:pPr>
            <a:r>
              <a:rPr lang="ru-RU" altLang="ru-RU" sz="2800"/>
              <a:t>Сам по себе не поддерживает разделы дисков и множественную загрузку</a:t>
            </a:r>
          </a:p>
          <a:p>
            <a:pPr lvl="1">
              <a:lnSpc>
                <a:spcPct val="80000"/>
              </a:lnSpc>
            </a:pPr>
            <a:r>
              <a:rPr lang="ru-RU" altLang="ru-RU" sz="2400"/>
              <a:t>сделано через различные костыли – </a:t>
            </a:r>
            <a:r>
              <a:rPr lang="en-US" altLang="ru-RU" sz="2400"/>
              <a:t>MBR, </a:t>
            </a:r>
            <a:r>
              <a:rPr lang="ru-RU" altLang="ru-RU" sz="2400"/>
              <a:t>меню во вторичном загрузчике</a:t>
            </a:r>
          </a:p>
          <a:p>
            <a:pPr>
              <a:lnSpc>
                <a:spcPct val="80000"/>
              </a:lnSpc>
            </a:pPr>
            <a:r>
              <a:rPr lang="ru-RU" altLang="ru-RU" sz="2800"/>
              <a:t>Не поддерживает загрузчики </a:t>
            </a:r>
            <a:r>
              <a:rPr lang="en-US" altLang="ru-RU" sz="2800"/>
              <a:t>&gt;512 </a:t>
            </a:r>
            <a:r>
              <a:rPr lang="ru-RU" altLang="ru-RU" sz="2800"/>
              <a:t>байт</a:t>
            </a:r>
          </a:p>
          <a:p>
            <a:pPr lvl="1">
              <a:lnSpc>
                <a:spcPct val="80000"/>
              </a:lnSpc>
            </a:pPr>
            <a:r>
              <a:rPr lang="ru-RU" altLang="ru-RU" sz="2400"/>
              <a:t>Поддержка также реализована через костыли</a:t>
            </a:r>
          </a:p>
          <a:p>
            <a:pPr>
              <a:lnSpc>
                <a:spcPct val="80000"/>
              </a:lnSpc>
            </a:pPr>
            <a:r>
              <a:rPr lang="ru-RU" altLang="ru-RU" sz="2800"/>
              <a:t>Не поддерживает диски </a:t>
            </a:r>
            <a:r>
              <a:rPr lang="en-US" altLang="ru-RU" sz="2800"/>
              <a:t>&gt;2</a:t>
            </a:r>
            <a:r>
              <a:rPr lang="ru-RU" altLang="ru-RU" sz="2800"/>
              <a:t>Тб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DBE3F01E-7984-5854-464E-20A541CAA2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/>
              <a:t>UEFI</a:t>
            </a:r>
            <a:endParaRPr lang="ru-RU" altLang="ru-RU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CE5A014D-0CB4-6205-12DE-0AE931C51F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Поддержка различных процессоров</a:t>
            </a:r>
          </a:p>
          <a:p>
            <a:pPr lvl="1"/>
            <a:r>
              <a:rPr lang="en-US" altLang="ru-RU"/>
              <a:t>IA64, x86, ARM</a:t>
            </a:r>
            <a:endParaRPr lang="ru-RU" altLang="ru-RU"/>
          </a:p>
          <a:p>
            <a:r>
              <a:rPr lang="ru-RU" altLang="ru-RU"/>
              <a:t>Защищенный режим </a:t>
            </a:r>
            <a:r>
              <a:rPr lang="en-US" altLang="ru-RU"/>
              <a:t>x86</a:t>
            </a:r>
            <a:endParaRPr lang="ru-RU" altLang="ru-RU"/>
          </a:p>
          <a:p>
            <a:r>
              <a:rPr lang="ru-RU" altLang="ru-RU"/>
              <a:t>Таблица разделов </a:t>
            </a:r>
            <a:r>
              <a:rPr lang="en-US" altLang="ru-RU"/>
              <a:t>GPT (</a:t>
            </a:r>
            <a:r>
              <a:rPr lang="ru-RU" altLang="ru-RU"/>
              <a:t>диски до 2</a:t>
            </a:r>
            <a:r>
              <a:rPr lang="ru-RU" altLang="ru-RU" baseline="30000"/>
              <a:t>70 </a:t>
            </a:r>
            <a:r>
              <a:rPr lang="ru-RU" altLang="ru-RU"/>
              <a:t>байт)</a:t>
            </a:r>
          </a:p>
          <a:p>
            <a:r>
              <a:rPr lang="ru-RU" altLang="ru-RU"/>
              <a:t>Поддержка </a:t>
            </a:r>
            <a:r>
              <a:rPr lang="en-US" altLang="ru-RU"/>
              <a:t>FAT16/32</a:t>
            </a:r>
            <a:endParaRPr lang="ru-RU" altLang="ru-RU"/>
          </a:p>
          <a:p>
            <a:r>
              <a:rPr lang="en-US" altLang="ru-RU"/>
              <a:t>SecureBoot</a:t>
            </a:r>
          </a:p>
          <a:p>
            <a:endParaRPr lang="ru-RU" alt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37B13AE-2F0F-2B50-DFFE-3F64C689EF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Поддержка </a:t>
            </a:r>
            <a:r>
              <a:rPr lang="en-US" altLang="ru-RU"/>
              <a:t>EFI/UEFI</a:t>
            </a:r>
            <a:endParaRPr lang="ru-RU" altLang="ru-RU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6899988B-AAAD-11D5-7F77-CA4DB43BD4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ru-RU" sz="2800"/>
              <a:t>2000 – Intel Itanium, EFI</a:t>
            </a:r>
          </a:p>
          <a:p>
            <a:pPr>
              <a:lnSpc>
                <a:spcPct val="80000"/>
              </a:lnSpc>
            </a:pPr>
            <a:r>
              <a:rPr lang="en-US" altLang="ru-RU" sz="2800"/>
              <a:t>2005 – </a:t>
            </a:r>
            <a:r>
              <a:rPr lang="ru-RU" altLang="ru-RU" sz="2800"/>
              <a:t>спецификация </a:t>
            </a:r>
            <a:r>
              <a:rPr lang="en-US" altLang="ru-RU" sz="2800"/>
              <a:t>UEFI </a:t>
            </a:r>
          </a:p>
          <a:p>
            <a:pPr>
              <a:lnSpc>
                <a:spcPct val="80000"/>
              </a:lnSpc>
            </a:pPr>
            <a:r>
              <a:rPr lang="en-US" altLang="ru-RU" sz="2800"/>
              <a:t>2005 – Intel XScale (ARM)</a:t>
            </a:r>
          </a:p>
          <a:p>
            <a:pPr>
              <a:lnSpc>
                <a:spcPct val="80000"/>
              </a:lnSpc>
            </a:pPr>
            <a:r>
              <a:rPr lang="en-US" altLang="ru-RU" sz="2800"/>
              <a:t>2006 – Apple iMac (x86)</a:t>
            </a:r>
          </a:p>
          <a:p>
            <a:pPr>
              <a:lnSpc>
                <a:spcPct val="80000"/>
              </a:lnSpc>
            </a:pPr>
            <a:r>
              <a:rPr lang="en-US" altLang="ru-RU" sz="2800"/>
              <a:t>2008 – </a:t>
            </a:r>
            <a:r>
              <a:rPr lang="ru-RU" altLang="ru-RU" sz="2800"/>
              <a:t>появление серверов </a:t>
            </a:r>
            <a:r>
              <a:rPr lang="en-US" altLang="ru-RU" sz="2800"/>
              <a:t>x86 </a:t>
            </a:r>
            <a:r>
              <a:rPr lang="ru-RU" altLang="ru-RU" sz="2800"/>
              <a:t>с поддержкой </a:t>
            </a:r>
            <a:r>
              <a:rPr lang="en-US" altLang="ru-RU" sz="2800"/>
              <a:t>UEFI</a:t>
            </a:r>
          </a:p>
          <a:p>
            <a:pPr>
              <a:lnSpc>
                <a:spcPct val="80000"/>
              </a:lnSpc>
            </a:pPr>
            <a:r>
              <a:rPr lang="ru-RU" altLang="ru-RU" sz="2800"/>
              <a:t>С 2011 года десктопные материнские платы и ноутбуки </a:t>
            </a:r>
            <a:r>
              <a:rPr lang="en-US" altLang="ru-RU" sz="2800"/>
              <a:t>x86 </a:t>
            </a:r>
            <a:r>
              <a:rPr lang="ru-RU" altLang="ru-RU" sz="2800"/>
              <a:t>начинают массово поддерживать </a:t>
            </a:r>
            <a:r>
              <a:rPr lang="en-US" altLang="ru-RU" sz="2800"/>
              <a:t>UEFI</a:t>
            </a:r>
          </a:p>
          <a:p>
            <a:pPr>
              <a:lnSpc>
                <a:spcPct val="80000"/>
              </a:lnSpc>
            </a:pPr>
            <a:r>
              <a:rPr lang="en-US" altLang="ru-RU" sz="2800"/>
              <a:t>2012 – UEFI </a:t>
            </a:r>
            <a:r>
              <a:rPr lang="ru-RU" altLang="ru-RU" sz="2800"/>
              <a:t>включен в требования «готово для </a:t>
            </a:r>
            <a:r>
              <a:rPr lang="en-US" altLang="ru-RU" sz="2800"/>
              <a:t>Windows 8</a:t>
            </a:r>
            <a:r>
              <a:rPr lang="ru-RU" altLang="ru-RU" sz="2800"/>
              <a:t>»</a:t>
            </a:r>
            <a:endParaRPr lang="en-US" altLang="ru-RU" sz="2800"/>
          </a:p>
          <a:p>
            <a:pPr>
              <a:lnSpc>
                <a:spcPct val="80000"/>
              </a:lnSpc>
            </a:pPr>
            <a:endParaRPr lang="ru-RU" altLang="ru-RU" sz="2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3F91204D-C9A6-FD18-6BC8-CB3C739499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Поддержка ОС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5F71A9F7-D524-17E1-364C-BB3839FFBE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ru-RU" dirty="0"/>
              <a:t>Windows XP x86 </a:t>
            </a:r>
            <a:r>
              <a:rPr lang="ru-RU" altLang="ru-RU" dirty="0"/>
              <a:t>НЕ поддерживает </a:t>
            </a:r>
            <a:r>
              <a:rPr lang="en-US" altLang="ru-RU" dirty="0"/>
              <a:t>UEFI</a:t>
            </a:r>
          </a:p>
          <a:p>
            <a:r>
              <a:rPr lang="ru-RU" altLang="ru-RU" dirty="0"/>
              <a:t>Поддержка началась с </a:t>
            </a:r>
            <a:r>
              <a:rPr lang="en-US" altLang="ru-RU" dirty="0"/>
              <a:t>XP x64 </a:t>
            </a:r>
            <a:r>
              <a:rPr lang="ru-RU" altLang="ru-RU" dirty="0"/>
              <a:t>и </a:t>
            </a:r>
            <a:r>
              <a:rPr lang="en-US" altLang="ru-RU" dirty="0"/>
              <a:t>Windows Vista</a:t>
            </a:r>
          </a:p>
          <a:p>
            <a:r>
              <a:rPr lang="ru-RU" altLang="ru-RU" dirty="0"/>
              <a:t>В </a:t>
            </a:r>
            <a:r>
              <a:rPr lang="en-US" altLang="ru-RU" dirty="0"/>
              <a:t>Linux/GRUB, </a:t>
            </a:r>
            <a:r>
              <a:rPr lang="ru-RU" altLang="ru-RU" dirty="0"/>
              <a:t>поддержка в той или иной форме существовала с 2000 года, но не все дистрибутивы ее включали.</a:t>
            </a:r>
            <a:endParaRPr lang="en-US" altLang="ru-RU" dirty="0"/>
          </a:p>
          <a:p>
            <a:r>
              <a:rPr lang="ru-RU" altLang="ru-RU" dirty="0"/>
              <a:t>Сейчас практически все дистрибутивы поддерживают </a:t>
            </a:r>
            <a:r>
              <a:rPr lang="en-US" altLang="ru-RU" dirty="0"/>
              <a:t>UEFI</a:t>
            </a:r>
            <a:endParaRPr lang="ru-RU" alt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26BC9623-2C06-7F22-A36B-ED0AB2DEB5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Вторичный загрузчик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8AB24121-5DE1-FF23-8409-F1C034CDC8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Ядро </a:t>
            </a:r>
            <a:r>
              <a:rPr lang="en-US" altLang="ru-RU"/>
              <a:t>Linux </a:t>
            </a:r>
            <a:r>
              <a:rPr lang="ru-RU" altLang="ru-RU"/>
              <a:t>представляет собой набор модулей (</a:t>
            </a:r>
            <a:r>
              <a:rPr lang="en-US" altLang="ru-RU"/>
              <a:t>.ko)</a:t>
            </a:r>
          </a:p>
          <a:p>
            <a:r>
              <a:rPr lang="ru-RU" altLang="ru-RU"/>
              <a:t>Драйверы загрузочного диска и корневой ФС – тоже модули</a:t>
            </a:r>
          </a:p>
          <a:p>
            <a:r>
              <a:rPr lang="ru-RU" altLang="ru-RU"/>
              <a:t>Чтобы их загрузить, нужно уметь читать диск и ФС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91EE8944-39D7-6CD5-760A-21D7A3E2C5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/>
              <a:t>GRUB</a:t>
            </a:r>
            <a:endParaRPr lang="ru-RU" altLang="ru-RU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7256754D-C101-EC6C-7763-8A07029D0D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dirty="0" err="1"/>
              <a:t>GRand</a:t>
            </a:r>
            <a:r>
              <a:rPr lang="ru-RU" altLang="ru-RU" dirty="0"/>
              <a:t> Unified </a:t>
            </a:r>
            <a:r>
              <a:rPr lang="ru-RU" altLang="ru-RU" dirty="0" err="1"/>
              <a:t>Bootloader</a:t>
            </a:r>
            <a:endParaRPr lang="en-US" altLang="ru-RU" dirty="0"/>
          </a:p>
          <a:p>
            <a:pPr>
              <a:lnSpc>
                <a:spcPct val="90000"/>
              </a:lnSpc>
            </a:pPr>
            <a:r>
              <a:rPr lang="ru-RU" altLang="ru-RU" dirty="0"/>
              <a:t>Используется для загрузки </a:t>
            </a:r>
            <a:r>
              <a:rPr lang="en-US" altLang="ru-RU" dirty="0"/>
              <a:t>Linux, *BSD, Solaris/x86</a:t>
            </a:r>
          </a:p>
          <a:p>
            <a:pPr>
              <a:lnSpc>
                <a:spcPct val="90000"/>
              </a:lnSpc>
            </a:pPr>
            <a:r>
              <a:rPr lang="ru-RU" altLang="ru-RU" dirty="0"/>
              <a:t>Может работать как </a:t>
            </a:r>
            <a:r>
              <a:rPr lang="ru-RU" altLang="ru-RU" dirty="0" err="1"/>
              <a:t>бутменеджер</a:t>
            </a:r>
            <a:r>
              <a:rPr lang="ru-RU" altLang="ru-RU" dirty="0"/>
              <a:t> и загружать другие ОС (</a:t>
            </a:r>
            <a:r>
              <a:rPr lang="en-US" altLang="ru-RU" dirty="0" err="1"/>
              <a:t>chainloader</a:t>
            </a:r>
            <a:r>
              <a:rPr lang="en-US" altLang="ru-RU" dirty="0"/>
              <a:t>)</a:t>
            </a:r>
            <a:endParaRPr lang="ru-RU" altLang="ru-RU" dirty="0"/>
          </a:p>
          <a:p>
            <a:pPr>
              <a:lnSpc>
                <a:spcPct val="90000"/>
              </a:lnSpc>
            </a:pPr>
            <a:r>
              <a:rPr lang="ru-RU" altLang="ru-RU" dirty="0"/>
              <a:t>Читает диск через сервисы </a:t>
            </a:r>
            <a:r>
              <a:rPr lang="en-US" altLang="ru-RU" dirty="0"/>
              <a:t>BIOS </a:t>
            </a:r>
            <a:r>
              <a:rPr lang="ru-RU" altLang="ru-RU" dirty="0"/>
              <a:t>или </a:t>
            </a:r>
            <a:r>
              <a:rPr lang="en-US" altLang="ru-RU" dirty="0"/>
              <a:t>UEFI</a:t>
            </a:r>
          </a:p>
          <a:p>
            <a:pPr>
              <a:lnSpc>
                <a:spcPct val="90000"/>
              </a:lnSpc>
            </a:pPr>
            <a:r>
              <a:rPr lang="ru-RU" altLang="ru-RU" dirty="0"/>
              <a:t>Имеет собственные подгружаемые драйверы</a:t>
            </a:r>
            <a:r>
              <a:rPr lang="en-US" altLang="ru-RU" dirty="0"/>
              <a:t> </a:t>
            </a:r>
            <a:r>
              <a:rPr lang="ru-RU" altLang="ru-RU" dirty="0"/>
              <a:t>ФС (</a:t>
            </a:r>
            <a:r>
              <a:rPr lang="en-US" altLang="ru-RU" dirty="0"/>
              <a:t>stage1</a:t>
            </a:r>
            <a:r>
              <a:rPr lang="ru-RU" altLang="ru-RU" dirty="0"/>
              <a:t>.5</a:t>
            </a:r>
            <a:r>
              <a:rPr lang="en-US" altLang="ru-RU" dirty="0"/>
              <a:t>, stage2)</a:t>
            </a:r>
            <a:endParaRPr lang="ru-RU" alt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CFBD0B57-CB7A-E76F-7CD6-64E392C0FD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Размещение </a:t>
            </a:r>
            <a:r>
              <a:rPr lang="en-US" altLang="ru-RU"/>
              <a:t>GRUB</a:t>
            </a:r>
            <a:endParaRPr lang="ru-RU" altLang="ru-RU"/>
          </a:p>
        </p:txBody>
      </p:sp>
      <p:pic>
        <p:nvPicPr>
          <p:cNvPr id="13318" name="Picture 6">
            <a:extLst>
              <a:ext uri="{FF2B5EF4-FFF2-40B4-BE49-F238E27FC236}">
                <a16:creationId xmlns:a16="http://schemas.microsoft.com/office/drawing/2014/main" id="{7B2AC597-5DD9-2F45-5B4F-9606E03FD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700213"/>
            <a:ext cx="7561262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C46EAD9D-2831-8F32-E7C6-386B724B99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/>
              <a:t>GRUB</a:t>
            </a:r>
            <a:endParaRPr lang="ru-RU" altLang="ru-RU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634742D0-DF88-DAEC-8B7A-571AEF0FBF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1800"/>
              <a:t>Поддерживает файловые системы</a:t>
            </a:r>
          </a:p>
          <a:p>
            <a:pPr lvl="1">
              <a:lnSpc>
                <a:spcPct val="80000"/>
              </a:lnSpc>
            </a:pPr>
            <a:r>
              <a:rPr lang="en-US" altLang="ru-RU" sz="1600"/>
              <a:t>UFS, ISO9660, </a:t>
            </a:r>
          </a:p>
          <a:p>
            <a:pPr lvl="1">
              <a:lnSpc>
                <a:spcPct val="80000"/>
              </a:lnSpc>
            </a:pPr>
            <a:r>
              <a:rPr lang="en-US" altLang="ru-RU" sz="1600"/>
              <a:t>FAT16/32</a:t>
            </a:r>
          </a:p>
          <a:p>
            <a:pPr lvl="1">
              <a:lnSpc>
                <a:spcPct val="80000"/>
              </a:lnSpc>
            </a:pPr>
            <a:r>
              <a:rPr lang="en-US" altLang="ru-RU" sz="1600"/>
              <a:t>UFS/UFS2/FFS</a:t>
            </a:r>
          </a:p>
          <a:p>
            <a:pPr lvl="1">
              <a:lnSpc>
                <a:spcPct val="80000"/>
              </a:lnSpc>
            </a:pPr>
            <a:r>
              <a:rPr lang="en-US" altLang="ru-RU" sz="1600"/>
              <a:t>ext2/3, ext4</a:t>
            </a:r>
          </a:p>
          <a:p>
            <a:pPr lvl="1">
              <a:lnSpc>
                <a:spcPct val="80000"/>
              </a:lnSpc>
            </a:pPr>
            <a:r>
              <a:rPr lang="en-US" altLang="ru-RU" sz="1600"/>
              <a:t>ReiserFS, XFS, JFS</a:t>
            </a:r>
          </a:p>
          <a:p>
            <a:pPr>
              <a:lnSpc>
                <a:spcPct val="80000"/>
              </a:lnSpc>
            </a:pPr>
            <a:r>
              <a:rPr lang="ru-RU" altLang="ru-RU" sz="1800"/>
              <a:t>На загрузочной ФС размещаются </a:t>
            </a:r>
            <a:endParaRPr lang="en-US" altLang="ru-RU" sz="1800"/>
          </a:p>
          <a:p>
            <a:pPr lvl="1">
              <a:lnSpc>
                <a:spcPct val="80000"/>
              </a:lnSpc>
            </a:pPr>
            <a:r>
              <a:rPr lang="ru-RU" altLang="ru-RU" sz="1600"/>
              <a:t>файл конфигурации </a:t>
            </a:r>
            <a:r>
              <a:rPr lang="en-US" altLang="ru-RU" sz="1600"/>
              <a:t>menu.lst </a:t>
            </a:r>
            <a:r>
              <a:rPr lang="ru-RU" altLang="ru-RU" sz="1600"/>
              <a:t>или </a:t>
            </a:r>
            <a:r>
              <a:rPr lang="en-US" altLang="ru-RU" sz="1600"/>
              <a:t>grub.cfg</a:t>
            </a:r>
            <a:r>
              <a:rPr lang="ru-RU" altLang="ru-RU" sz="1600"/>
              <a:t> (в </a:t>
            </a:r>
            <a:r>
              <a:rPr lang="en-US" altLang="ru-RU" sz="1600"/>
              <a:t>GRUB2 </a:t>
            </a:r>
            <a:r>
              <a:rPr lang="ru-RU" altLang="ru-RU" sz="1600"/>
              <a:t>это командный файл)</a:t>
            </a:r>
            <a:endParaRPr lang="en-US" altLang="ru-RU" sz="1600"/>
          </a:p>
          <a:p>
            <a:pPr lvl="1">
              <a:lnSpc>
                <a:spcPct val="80000"/>
              </a:lnSpc>
            </a:pPr>
            <a:r>
              <a:rPr lang="ru-RU" altLang="ru-RU" sz="1600"/>
              <a:t>ядро ОС (</a:t>
            </a:r>
            <a:r>
              <a:rPr lang="en-US" altLang="ru-RU" sz="1600"/>
              <a:t>kernel)</a:t>
            </a:r>
            <a:r>
              <a:rPr lang="ru-RU" altLang="ru-RU" sz="1600"/>
              <a:t> </a:t>
            </a:r>
          </a:p>
          <a:p>
            <a:pPr lvl="1">
              <a:lnSpc>
                <a:spcPct val="80000"/>
              </a:lnSpc>
            </a:pPr>
            <a:r>
              <a:rPr lang="ru-RU" altLang="ru-RU" sz="1600"/>
              <a:t>образ загрузочного виртуального диска</a:t>
            </a:r>
            <a:r>
              <a:rPr lang="en-US" altLang="ru-RU" sz="1600"/>
              <a:t> (initrd)</a:t>
            </a:r>
          </a:p>
          <a:p>
            <a:pPr>
              <a:lnSpc>
                <a:spcPct val="80000"/>
              </a:lnSpc>
            </a:pPr>
            <a:r>
              <a:rPr lang="ru-RU" altLang="ru-RU" sz="1800"/>
              <a:t>Пар </a:t>
            </a:r>
            <a:r>
              <a:rPr lang="en-US" altLang="ru-RU" sz="1800"/>
              <a:t>kernel/initrd </a:t>
            </a:r>
            <a:r>
              <a:rPr lang="ru-RU" altLang="ru-RU" sz="1800"/>
              <a:t>может быть много, они задаются в </a:t>
            </a:r>
            <a:r>
              <a:rPr lang="en-US" altLang="ru-RU" sz="1800"/>
              <a:t>grub.cfg</a:t>
            </a:r>
          </a:p>
          <a:p>
            <a:pPr>
              <a:lnSpc>
                <a:spcPct val="80000"/>
              </a:lnSpc>
            </a:pPr>
            <a:r>
              <a:rPr lang="ru-RU" altLang="ru-RU" sz="1800"/>
              <a:t>Ядру можно передать параметры</a:t>
            </a:r>
          </a:p>
          <a:p>
            <a:pPr>
              <a:lnSpc>
                <a:spcPct val="80000"/>
              </a:lnSpc>
            </a:pPr>
            <a:r>
              <a:rPr lang="en-US" altLang="ru-RU" sz="1800"/>
              <a:t>Initrd (init RAM disk) </a:t>
            </a:r>
            <a:r>
              <a:rPr lang="ru-RU" altLang="ru-RU" sz="1800"/>
              <a:t>– образ специальной ФС, которая содержит модули и конфигурационные файлы, необходимые ядру на первых этапах загрузки, в т.ч. драйверы загрузочного диска и корневой ФС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24AFC330-B601-BF89-99F5-C3A97C517A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Разделы и </a:t>
            </a:r>
            <a:r>
              <a:rPr lang="en-US" altLang="ru-RU"/>
              <a:t>LVM</a:t>
            </a:r>
            <a:endParaRPr lang="ru-RU" altLang="ru-RU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CB2C76F8-FCE1-7514-D93C-727E37C1E8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800"/>
              <a:t>Разделы – виртуальные диски в пределах физического диска</a:t>
            </a:r>
          </a:p>
          <a:p>
            <a:pPr>
              <a:lnSpc>
                <a:spcPct val="80000"/>
              </a:lnSpc>
            </a:pPr>
            <a:r>
              <a:rPr lang="ru-RU" altLang="ru-RU" sz="2800"/>
              <a:t>Раздел занимает непрерывное пространство на диске</a:t>
            </a:r>
          </a:p>
          <a:p>
            <a:pPr>
              <a:lnSpc>
                <a:spcPct val="80000"/>
              </a:lnSpc>
            </a:pPr>
            <a:r>
              <a:rPr lang="en-US" altLang="ru-RU" sz="2800"/>
              <a:t>BIOS/MBR </a:t>
            </a:r>
            <a:r>
              <a:rPr lang="ru-RU" altLang="ru-RU" sz="2800"/>
              <a:t>показывает каждый раздел как отдельный диск</a:t>
            </a:r>
          </a:p>
          <a:p>
            <a:pPr>
              <a:lnSpc>
                <a:spcPct val="80000"/>
              </a:lnSpc>
            </a:pPr>
            <a:r>
              <a:rPr lang="en-US" altLang="ru-RU" sz="2800"/>
              <a:t>Linux </a:t>
            </a:r>
            <a:r>
              <a:rPr lang="ru-RU" altLang="ru-RU" sz="2800"/>
              <a:t>видит разделы как отдельные блочные устройства</a:t>
            </a:r>
            <a:endParaRPr lang="en-US" altLang="ru-RU" sz="2800"/>
          </a:p>
          <a:p>
            <a:pPr lvl="1">
              <a:lnSpc>
                <a:spcPct val="80000"/>
              </a:lnSpc>
            </a:pPr>
            <a:r>
              <a:rPr lang="en-US" altLang="ru-RU" sz="2400"/>
              <a:t> /dev/sda – </a:t>
            </a:r>
            <a:r>
              <a:rPr lang="ru-RU" altLang="ru-RU" sz="2400"/>
              <a:t>весь диск</a:t>
            </a:r>
          </a:p>
          <a:p>
            <a:pPr lvl="1">
              <a:lnSpc>
                <a:spcPct val="80000"/>
              </a:lnSpc>
            </a:pPr>
            <a:r>
              <a:rPr lang="en-US" altLang="ru-RU" sz="2400"/>
              <a:t>/dev/sda1 – </a:t>
            </a:r>
            <a:r>
              <a:rPr lang="ru-RU" altLang="ru-RU" sz="2400"/>
              <a:t>первый раздел</a:t>
            </a:r>
            <a:endParaRPr lang="en-US" altLang="ru-RU" sz="2400"/>
          </a:p>
          <a:p>
            <a:pPr lvl="1">
              <a:lnSpc>
                <a:spcPct val="80000"/>
              </a:lnSpc>
            </a:pPr>
            <a:r>
              <a:rPr lang="en-US" altLang="ru-RU" sz="2400"/>
              <a:t>/dev/sda4 – </a:t>
            </a:r>
            <a:r>
              <a:rPr lang="ru-RU" altLang="ru-RU" sz="2400"/>
              <a:t>четвертый раздел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224FE831-0C34-E819-CE74-243FB30FE2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Разделы </a:t>
            </a:r>
            <a:r>
              <a:rPr lang="en-US" altLang="ru-RU"/>
              <a:t>MBR</a:t>
            </a:r>
            <a:endParaRPr lang="ru-RU" altLang="ru-RU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B39FBB8-0737-6364-B206-D3260980A9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ru-RU" dirty="0"/>
              <a:t>BIOS/MBR </a:t>
            </a:r>
            <a:r>
              <a:rPr lang="ru-RU" altLang="ru-RU" dirty="0"/>
              <a:t>позволяют 4 </a:t>
            </a:r>
            <a:r>
              <a:rPr lang="en-US" altLang="ru-RU" dirty="0"/>
              <a:t>primary </a:t>
            </a:r>
            <a:r>
              <a:rPr lang="ru-RU" altLang="ru-RU" dirty="0"/>
              <a:t>раздела или 3 </a:t>
            </a:r>
            <a:r>
              <a:rPr lang="en-US" altLang="ru-RU" dirty="0"/>
              <a:t>primary + extended.  </a:t>
            </a:r>
            <a:endParaRPr lang="ru-RU" altLang="ru-RU" dirty="0"/>
          </a:p>
          <a:p>
            <a:r>
              <a:rPr lang="en-US" altLang="ru-RU" dirty="0"/>
              <a:t>Windows </a:t>
            </a:r>
            <a:r>
              <a:rPr lang="ru-RU" altLang="ru-RU" dirty="0"/>
              <a:t>может загружаться только с </a:t>
            </a:r>
            <a:r>
              <a:rPr lang="en-US" altLang="ru-RU" dirty="0"/>
              <a:t>Primary </a:t>
            </a:r>
            <a:r>
              <a:rPr lang="ru-RU" altLang="ru-RU" dirty="0"/>
              <a:t>раздела</a:t>
            </a:r>
          </a:p>
          <a:p>
            <a:r>
              <a:rPr lang="en-US" altLang="ru-RU" dirty="0"/>
              <a:t>GRUB </a:t>
            </a:r>
            <a:r>
              <a:rPr lang="ru-RU" altLang="ru-RU" dirty="0"/>
              <a:t>– откуда угодно</a:t>
            </a:r>
          </a:p>
          <a:p>
            <a:r>
              <a:rPr lang="ru-RU" altLang="ru-RU" dirty="0"/>
              <a:t>Разделы </a:t>
            </a:r>
            <a:r>
              <a:rPr lang="en-US" altLang="ru-RU" dirty="0"/>
              <a:t>MBR </a:t>
            </a:r>
            <a:r>
              <a:rPr lang="ru-RU" altLang="ru-RU" dirty="0"/>
              <a:t>имеют тип (двузначное 16ричное значение)</a:t>
            </a:r>
          </a:p>
          <a:p>
            <a:r>
              <a:rPr lang="ru-RU" altLang="ru-RU" dirty="0"/>
              <a:t>Желательно чтобы тип соответствовал типу ФС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818514-FCC8-4D65-D059-61D63CCB0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Разделы </a:t>
            </a:r>
            <a:r>
              <a:rPr lang="en-US" dirty="0"/>
              <a:t>UEFI (</a:t>
            </a:r>
            <a:r>
              <a:rPr lang="en-US" dirty="0" err="1"/>
              <a:t>gpt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3F8C54-8DB2-630F-682B-DECDEEAFA7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/>
              <a:t>До 256 разделов</a:t>
            </a:r>
          </a:p>
          <a:p>
            <a:r>
              <a:rPr lang="ru-RU" sz="2800" dirty="0"/>
              <a:t>Теоретически, можно создавать диски с обоими типами таблиц разделов </a:t>
            </a:r>
            <a:r>
              <a:rPr lang="en-US" sz="2800" dirty="0"/>
              <a:t>(</a:t>
            </a:r>
            <a:r>
              <a:rPr lang="en-US" sz="2800" dirty="0" err="1"/>
              <a:t>gpt+mbr</a:t>
            </a:r>
            <a:r>
              <a:rPr lang="en-US" sz="2800" dirty="0"/>
              <a:t>)</a:t>
            </a:r>
            <a:endParaRPr lang="ru-RU" sz="2800" dirty="0"/>
          </a:p>
          <a:p>
            <a:r>
              <a:rPr lang="ru-RU" sz="2800" dirty="0"/>
              <a:t>На практике, ни одна современная ОС такие таблицы не понимает</a:t>
            </a:r>
          </a:p>
          <a:p>
            <a:r>
              <a:rPr lang="ru-RU" sz="2800" dirty="0"/>
              <a:t>Поэтому диск может быть разбит только одним способом</a:t>
            </a:r>
            <a:endParaRPr lang="en-US" sz="2800" dirty="0"/>
          </a:p>
          <a:p>
            <a:r>
              <a:rPr lang="ru-RU" sz="2800" dirty="0"/>
              <a:t>ПЗУ материнской платы выбирает тип загрузки (</a:t>
            </a:r>
            <a:r>
              <a:rPr lang="en-US" sz="2800" dirty="0"/>
              <a:t>BIOS </a:t>
            </a:r>
            <a:r>
              <a:rPr lang="ru-RU" sz="2800" dirty="0"/>
              <a:t>или </a:t>
            </a:r>
            <a:r>
              <a:rPr lang="en-US" sz="2800" dirty="0"/>
              <a:t>UEFI)</a:t>
            </a:r>
            <a:r>
              <a:rPr lang="ru-RU" sz="2800" dirty="0"/>
              <a:t> по типу таблицы разделов</a:t>
            </a:r>
          </a:p>
        </p:txBody>
      </p:sp>
    </p:spTree>
    <p:extLst>
      <p:ext uri="{BB962C8B-B14F-4D97-AF65-F5344CB8AC3E}">
        <p14:creationId xmlns:p14="http://schemas.microsoft.com/office/powerpoint/2010/main" val="9899009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B3C37274-743B-EFA7-2B3A-0D489DBBC2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/>
              <a:t>LVM</a:t>
            </a:r>
            <a:endParaRPr lang="ru-RU" altLang="ru-RU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287032D0-54BC-0AC8-E4CD-184D014834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ru-RU" sz="2000"/>
              <a:t>Logical Volume Manager</a:t>
            </a:r>
          </a:p>
          <a:p>
            <a:pPr>
              <a:lnSpc>
                <a:spcPct val="80000"/>
              </a:lnSpc>
            </a:pPr>
            <a:r>
              <a:rPr lang="ru-RU" altLang="ru-RU" sz="2000"/>
              <a:t>Прослойка между драйверами диска и ФС</a:t>
            </a:r>
          </a:p>
          <a:p>
            <a:pPr>
              <a:lnSpc>
                <a:spcPct val="80000"/>
              </a:lnSpc>
            </a:pPr>
            <a:r>
              <a:rPr lang="ru-RU" altLang="ru-RU" sz="2000"/>
              <a:t>Позволяет объединять диски и разделы в логические диски</a:t>
            </a:r>
            <a:endParaRPr lang="en-US" altLang="ru-RU" sz="2000"/>
          </a:p>
          <a:p>
            <a:pPr lvl="1">
              <a:lnSpc>
                <a:spcPct val="80000"/>
              </a:lnSpc>
            </a:pPr>
            <a:r>
              <a:rPr lang="en-US" altLang="ru-RU" sz="1800"/>
              <a:t>RAID0 </a:t>
            </a:r>
            <a:r>
              <a:rPr lang="ru-RU" altLang="ru-RU" sz="1800"/>
              <a:t>и </a:t>
            </a:r>
            <a:r>
              <a:rPr lang="en-US" altLang="ru-RU" sz="1800"/>
              <a:t>JBOD (</a:t>
            </a:r>
            <a:r>
              <a:rPr lang="ru-RU" altLang="ru-RU" sz="1800"/>
              <a:t>объединение нескольких дисков в один)</a:t>
            </a:r>
          </a:p>
          <a:p>
            <a:pPr lvl="1">
              <a:lnSpc>
                <a:spcPct val="80000"/>
              </a:lnSpc>
            </a:pPr>
            <a:r>
              <a:rPr lang="en-US" altLang="ru-RU" sz="1800"/>
              <a:t>RAID1 (</a:t>
            </a:r>
            <a:r>
              <a:rPr lang="ru-RU" altLang="ru-RU" sz="1800"/>
              <a:t>зеркало)</a:t>
            </a:r>
          </a:p>
          <a:p>
            <a:pPr lvl="1">
              <a:lnSpc>
                <a:spcPct val="80000"/>
              </a:lnSpc>
            </a:pPr>
            <a:r>
              <a:rPr lang="en-US" altLang="ru-RU" sz="1800"/>
              <a:t>RAID5</a:t>
            </a:r>
          </a:p>
          <a:p>
            <a:pPr lvl="1">
              <a:lnSpc>
                <a:spcPct val="80000"/>
              </a:lnSpc>
            </a:pPr>
            <a:r>
              <a:rPr lang="ru-RU" altLang="ru-RU" sz="1800"/>
              <a:t>Моментальные снимки </a:t>
            </a:r>
            <a:r>
              <a:rPr lang="en-US" altLang="ru-RU" sz="1800"/>
              <a:t>(snapshot)</a:t>
            </a:r>
          </a:p>
          <a:p>
            <a:pPr lvl="1">
              <a:lnSpc>
                <a:spcPct val="80000"/>
              </a:lnSpc>
            </a:pPr>
            <a:r>
              <a:rPr lang="ru-RU" altLang="ru-RU" sz="1800"/>
              <a:t>Миграция данных между дисками</a:t>
            </a:r>
          </a:p>
          <a:p>
            <a:pPr>
              <a:lnSpc>
                <a:spcPct val="80000"/>
              </a:lnSpc>
            </a:pPr>
            <a:r>
              <a:rPr lang="ru-RU" altLang="ru-RU" sz="2000"/>
              <a:t>Логический диск не обязан занимать непрерывное пространство</a:t>
            </a:r>
          </a:p>
          <a:p>
            <a:pPr>
              <a:lnSpc>
                <a:spcPct val="80000"/>
              </a:lnSpc>
            </a:pPr>
            <a:r>
              <a:rPr lang="ru-RU" altLang="ru-RU" sz="2000"/>
              <a:t>Логические диски можно увеличивать и уменьшать на ходу, если ФС это поддерживает</a:t>
            </a:r>
          </a:p>
          <a:p>
            <a:pPr>
              <a:lnSpc>
                <a:spcPct val="80000"/>
              </a:lnSpc>
            </a:pPr>
            <a:r>
              <a:rPr lang="en-US" altLang="ru-RU" sz="2000"/>
              <a:t>GRUB </a:t>
            </a:r>
            <a:r>
              <a:rPr lang="ru-RU" altLang="ru-RU" sz="2000"/>
              <a:t>не умеет работать с </a:t>
            </a:r>
            <a:r>
              <a:rPr lang="en-US" altLang="ru-RU" sz="2000"/>
              <a:t>LVM, </a:t>
            </a:r>
            <a:r>
              <a:rPr lang="ru-RU" altLang="ru-RU" sz="2000"/>
              <a:t>поэтому необходимо создать обычный раздел, где будут размещаться </a:t>
            </a:r>
            <a:r>
              <a:rPr lang="en-US" altLang="ru-RU" sz="2000"/>
              <a:t>GRUB </a:t>
            </a:r>
            <a:r>
              <a:rPr lang="ru-RU" altLang="ru-RU" sz="2000"/>
              <a:t>и ядра.  Корневая ФС может находиться на </a:t>
            </a:r>
            <a:r>
              <a:rPr lang="en-US" altLang="ru-RU" sz="2000"/>
              <a:t>LVM</a:t>
            </a:r>
            <a:endParaRPr lang="ru-RU" altLang="ru-RU" sz="2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25CFD6-EBE5-D033-3259-9055E6DEA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Типовая установка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52F33A-7057-4074-B718-459A03562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Небольшой раздел для </a:t>
            </a:r>
            <a:r>
              <a:rPr lang="en-US" dirty="0"/>
              <a:t>grub</a:t>
            </a:r>
            <a:endParaRPr lang="ru-RU" dirty="0"/>
          </a:p>
          <a:p>
            <a:pPr lvl="1"/>
            <a:r>
              <a:rPr lang="ru-RU" dirty="0"/>
              <a:t>Похоже на скрытый раздел у современных </a:t>
            </a:r>
            <a:r>
              <a:rPr lang="en-US" dirty="0"/>
              <a:t>Windows</a:t>
            </a:r>
          </a:p>
          <a:p>
            <a:r>
              <a:rPr lang="ru-RU" dirty="0"/>
              <a:t>Остальной диск под </a:t>
            </a:r>
            <a:r>
              <a:rPr lang="en-US" dirty="0"/>
              <a:t>LVM, </a:t>
            </a:r>
            <a:r>
              <a:rPr lang="ru-RU" dirty="0"/>
              <a:t>разбитый на тома в соответствии с потребностями</a:t>
            </a:r>
          </a:p>
        </p:txBody>
      </p:sp>
    </p:spTree>
    <p:extLst>
      <p:ext uri="{BB962C8B-B14F-4D97-AF65-F5344CB8AC3E}">
        <p14:creationId xmlns:p14="http://schemas.microsoft.com/office/powerpoint/2010/main" val="19075106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8FA222-4630-2C9C-39DF-D89679614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LUKS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1D8FE1-5954-2985-9C6F-1A430F6614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Linux Unified Key Setup</a:t>
            </a:r>
          </a:p>
          <a:p>
            <a:r>
              <a:rPr lang="ru-RU" dirty="0"/>
              <a:t>Шифрует блочные устройства 512-битным ключом.</a:t>
            </a:r>
          </a:p>
          <a:p>
            <a:r>
              <a:rPr lang="ru-RU" dirty="0"/>
              <a:t>Ключ зашифрован паролем, предусмотрены слоты для 32 паролей (в </a:t>
            </a:r>
            <a:r>
              <a:rPr lang="en-US" dirty="0"/>
              <a:t>LUKS1 </a:t>
            </a:r>
            <a:r>
              <a:rPr lang="ru-RU" dirty="0"/>
              <a:t>только для 8)</a:t>
            </a:r>
          </a:p>
          <a:p>
            <a:r>
              <a:rPr lang="ru-RU" dirty="0"/>
              <a:t>Пароль надо вводить при загрузке</a:t>
            </a:r>
          </a:p>
        </p:txBody>
      </p:sp>
    </p:spTree>
    <p:extLst>
      <p:ext uri="{BB962C8B-B14F-4D97-AF65-F5344CB8AC3E}">
        <p14:creationId xmlns:p14="http://schemas.microsoft.com/office/powerpoint/2010/main" val="152799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92C2A1-9FCF-4415-74A4-72D06B034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Установка </a:t>
            </a:r>
            <a:r>
              <a:rPr lang="en-US" dirty="0"/>
              <a:t>LUKS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DAA41E-DEC5-EE88-6E92-09AC83C19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Удобнее всего включать при начальной установке</a:t>
            </a:r>
          </a:p>
          <a:p>
            <a:r>
              <a:rPr lang="ru-RU" dirty="0"/>
              <a:t>В </a:t>
            </a:r>
            <a:r>
              <a:rPr lang="en-US" dirty="0"/>
              <a:t>Rocky Linux </a:t>
            </a:r>
            <a:r>
              <a:rPr lang="ru-RU" dirty="0"/>
              <a:t>есть такая кнопка в инсталляторе</a:t>
            </a:r>
          </a:p>
          <a:p>
            <a:r>
              <a:rPr lang="ru-RU" dirty="0"/>
              <a:t>Упражнение: установить систему с включенным </a:t>
            </a:r>
            <a:r>
              <a:rPr lang="en-US" dirty="0"/>
              <a:t>LUKS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57573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DC1E54-EBCE-A6D0-40C6-21DE6F2BB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 </a:t>
            </a:r>
            <a:r>
              <a:rPr lang="ru-RU" dirty="0"/>
              <a:t>Как быть с вводом пароля?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F7591D-33D6-CE3A-CD50-DA638227B9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Если это ноутбук или персональная рабочая станция, проблемы вроде бы нет</a:t>
            </a:r>
          </a:p>
          <a:p>
            <a:r>
              <a:rPr lang="ru-RU" dirty="0"/>
              <a:t>Если это разделяемая рабочая станция, и не слишком много пользователей, можно сделать 32 пароля</a:t>
            </a:r>
          </a:p>
          <a:p>
            <a:r>
              <a:rPr lang="ru-RU" dirty="0"/>
              <a:t>А как быть с сервером?</a:t>
            </a:r>
          </a:p>
        </p:txBody>
      </p:sp>
    </p:spTree>
    <p:extLst>
      <p:ext uri="{BB962C8B-B14F-4D97-AF65-F5344CB8AC3E}">
        <p14:creationId xmlns:p14="http://schemas.microsoft.com/office/powerpoint/2010/main" val="38025030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67F435-335F-DA2F-0A6E-10894A6DF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быть с сервером</a:t>
            </a:r>
            <a:r>
              <a:rPr lang="en-US" dirty="0"/>
              <a:t>?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EFE702-7F05-9C66-2FDB-FDD65B55ED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/>
              <a:t>Если у вас </a:t>
            </a:r>
            <a:r>
              <a:rPr lang="en-US" sz="2800" dirty="0"/>
              <a:t>BIOS, </a:t>
            </a:r>
            <a:r>
              <a:rPr lang="ru-RU" sz="2800" dirty="0"/>
              <a:t>никак</a:t>
            </a:r>
            <a:endParaRPr lang="en-US" sz="2800" dirty="0"/>
          </a:p>
          <a:p>
            <a:pPr lvl="1"/>
            <a:r>
              <a:rPr lang="ru-RU" sz="2400" dirty="0"/>
              <a:t>На самом деле, можно использовать сетевые сервера </a:t>
            </a:r>
            <a:r>
              <a:rPr lang="en-US" sz="2400" dirty="0"/>
              <a:t>key escrow/KMS</a:t>
            </a:r>
          </a:p>
          <a:p>
            <a:pPr lvl="1"/>
            <a:r>
              <a:rPr lang="ru-RU" sz="2400" dirty="0"/>
              <a:t>Этот подход годится и для виртуальных машин</a:t>
            </a:r>
          </a:p>
          <a:p>
            <a:r>
              <a:rPr lang="en-US" sz="2800" dirty="0" err="1"/>
              <a:t>UEFI+Secure</a:t>
            </a:r>
            <a:r>
              <a:rPr lang="en-US" sz="2800" dirty="0"/>
              <a:t> </a:t>
            </a:r>
            <a:r>
              <a:rPr lang="en-US" sz="2800" dirty="0" err="1"/>
              <a:t>boot+TPM</a:t>
            </a:r>
            <a:endParaRPr lang="ru-RU" sz="2800" dirty="0"/>
          </a:p>
          <a:p>
            <a:pPr lvl="1"/>
            <a:r>
              <a:rPr lang="ru-RU" sz="2400" dirty="0"/>
              <a:t>Можно записать пароль в </a:t>
            </a:r>
            <a:r>
              <a:rPr lang="en-US" sz="2400" dirty="0"/>
              <a:t>TPM</a:t>
            </a:r>
            <a:r>
              <a:rPr lang="ru-RU" sz="2400" dirty="0"/>
              <a:t> </a:t>
            </a:r>
          </a:p>
          <a:p>
            <a:pPr lvl="1"/>
            <a:r>
              <a:rPr lang="ru-RU" sz="2400" dirty="0"/>
              <a:t>и настроить его отдавать только если загружен определенный образ</a:t>
            </a:r>
          </a:p>
          <a:p>
            <a:pPr lvl="1"/>
            <a:r>
              <a:rPr lang="ru-RU" sz="2400" dirty="0"/>
              <a:t>Для </a:t>
            </a:r>
            <a:r>
              <a:rPr lang="en-US" sz="2400" dirty="0"/>
              <a:t>VM </a:t>
            </a:r>
            <a:r>
              <a:rPr lang="ru-RU" sz="2400" dirty="0"/>
              <a:t>годится только для демонстрации (содержимое «</a:t>
            </a:r>
            <a:r>
              <a:rPr lang="en-US" sz="2400" dirty="0"/>
              <a:t>TPM</a:t>
            </a:r>
            <a:r>
              <a:rPr lang="ru-RU" sz="2400" dirty="0"/>
              <a:t>» лежит в конфиге </a:t>
            </a:r>
            <a:r>
              <a:rPr lang="en-US" sz="2400" dirty="0"/>
              <a:t>VM)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25730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839426-B6DE-A1D7-036E-7384CEDA7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Процедура для </a:t>
            </a:r>
            <a:r>
              <a:rPr lang="en-US" dirty="0" err="1"/>
              <a:t>RHeL</a:t>
            </a:r>
            <a:r>
              <a:rPr lang="en-US" dirty="0"/>
              <a:t> 8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563FF2-B003-46F5-7171-B3282E443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sz="2000" dirty="0"/>
              <a:t>https://</a:t>
            </a:r>
            <a:r>
              <a:rPr lang="en" sz="2000" dirty="0" err="1"/>
              <a:t>docs.redhat.com</a:t>
            </a:r>
            <a:r>
              <a:rPr lang="en" sz="2000" dirty="0"/>
              <a:t>/</a:t>
            </a:r>
            <a:r>
              <a:rPr lang="en" sz="2000" dirty="0" err="1"/>
              <a:t>en</a:t>
            </a:r>
            <a:r>
              <a:rPr lang="en" sz="2000" dirty="0"/>
              <a:t>/documentation/</a:t>
            </a:r>
            <a:r>
              <a:rPr lang="en" sz="2000" dirty="0" err="1"/>
              <a:t>red_hat_enterprise_linux</a:t>
            </a:r>
            <a:r>
              <a:rPr lang="en" sz="2000" dirty="0"/>
              <a:t>/8/html/</a:t>
            </a:r>
            <a:r>
              <a:rPr lang="en" sz="2000" dirty="0" err="1"/>
              <a:t>security_hardening</a:t>
            </a:r>
            <a:r>
              <a:rPr lang="en" sz="2000" dirty="0"/>
              <a:t>/configuring-automated-unlocking-of-encrypted-volumes-using-policy-based-decryption_security-hardening#configuring-manual-enrollment-of-volumes-using-tpm2_configuring-automated-unlocking-of-encrypted-volumes-using-policy-based-decryption</a:t>
            </a:r>
          </a:p>
          <a:p>
            <a:r>
              <a:rPr lang="ru-RU" sz="2800" dirty="0"/>
              <a:t>Лучше оставить возможность расшифровать диск по паролю</a:t>
            </a:r>
          </a:p>
          <a:p>
            <a:pPr lvl="1"/>
            <a:r>
              <a:rPr lang="ru-RU" sz="2400" dirty="0"/>
              <a:t>Если при апдейте ОС или </a:t>
            </a:r>
            <a:r>
              <a:rPr lang="en-US" sz="2400" dirty="0"/>
              <a:t>firmware </a:t>
            </a:r>
            <a:r>
              <a:rPr lang="ru-RU" sz="2400" dirty="0"/>
              <a:t>что-то пойдет не так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8135847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FD3FDD-EA72-9F93-3FE2-6E04CF2A2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происходит под капотом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3202A8-C7E8-DE8C-F8AE-EDE2838D5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В </a:t>
            </a:r>
            <a:r>
              <a:rPr lang="en-US" sz="2400" dirty="0"/>
              <a:t>secure boot </a:t>
            </a:r>
            <a:r>
              <a:rPr lang="ru-RU" sz="2400" dirty="0"/>
              <a:t>добавляется ваш ключ подписи, чтобы вы могли подписать </a:t>
            </a:r>
            <a:r>
              <a:rPr lang="ru-RU" sz="2400" dirty="0" err="1"/>
              <a:t>бандл</a:t>
            </a:r>
            <a:r>
              <a:rPr lang="ru-RU" sz="2400" dirty="0"/>
              <a:t> из </a:t>
            </a:r>
            <a:r>
              <a:rPr lang="ru-RU" sz="2400" dirty="0" err="1"/>
              <a:t>бутлоадера</a:t>
            </a:r>
            <a:r>
              <a:rPr lang="ru-RU" sz="2400" dirty="0"/>
              <a:t>, ядра и </a:t>
            </a:r>
            <a:r>
              <a:rPr lang="en-US" sz="2400" dirty="0" err="1"/>
              <a:t>initrd</a:t>
            </a:r>
            <a:endParaRPr lang="en-US" sz="2400" dirty="0"/>
          </a:p>
          <a:p>
            <a:r>
              <a:rPr lang="ru-RU" sz="2400" dirty="0"/>
              <a:t>В </a:t>
            </a:r>
            <a:r>
              <a:rPr lang="en-US" sz="2400" dirty="0"/>
              <a:t>TPM </a:t>
            </a:r>
            <a:r>
              <a:rPr lang="ru-RU" sz="2400" dirty="0"/>
              <a:t>добавляется пароль </a:t>
            </a:r>
            <a:r>
              <a:rPr lang="en-US" sz="2400" dirty="0"/>
              <a:t>LUKS </a:t>
            </a:r>
            <a:r>
              <a:rPr lang="ru-RU" sz="2400" dirty="0"/>
              <a:t>и правило отдавать этот пароль только если загружен подписанный вашим ключом образ</a:t>
            </a:r>
          </a:p>
          <a:p>
            <a:r>
              <a:rPr lang="ru-RU" sz="2400" dirty="0"/>
              <a:t>В </a:t>
            </a:r>
            <a:r>
              <a:rPr lang="en-US" sz="2400" dirty="0" err="1"/>
              <a:t>initrd</a:t>
            </a:r>
            <a:r>
              <a:rPr lang="en-US" sz="2400" dirty="0"/>
              <a:t> </a:t>
            </a:r>
            <a:r>
              <a:rPr lang="ru-RU" sz="2400" dirty="0"/>
              <a:t>добавляется примочка, которая достает пароль из </a:t>
            </a:r>
            <a:r>
              <a:rPr lang="en-US" sz="2400" dirty="0"/>
              <a:t>TPM </a:t>
            </a:r>
            <a:r>
              <a:rPr lang="ru-RU" sz="2400" dirty="0"/>
              <a:t>и отдает его </a:t>
            </a:r>
            <a:r>
              <a:rPr lang="en-US" sz="2400" dirty="0"/>
              <a:t>LUKS</a:t>
            </a:r>
          </a:p>
          <a:p>
            <a:r>
              <a:rPr lang="ru-RU" sz="2400" dirty="0"/>
              <a:t>Собирается </a:t>
            </a:r>
            <a:r>
              <a:rPr lang="ru-RU" sz="2400" dirty="0" err="1"/>
              <a:t>бандл</a:t>
            </a:r>
            <a:r>
              <a:rPr lang="ru-RU" sz="2400" dirty="0"/>
              <a:t> с новым </a:t>
            </a:r>
            <a:r>
              <a:rPr lang="en-US" sz="2400" dirty="0" err="1"/>
              <a:t>initrd</a:t>
            </a:r>
            <a:r>
              <a:rPr lang="ru-RU" sz="2400" dirty="0"/>
              <a:t>, подписывается вашим ключом и регистрируется в </a:t>
            </a:r>
            <a:r>
              <a:rPr lang="en-US" sz="2400" dirty="0"/>
              <a:t>EFI </a:t>
            </a:r>
            <a:r>
              <a:rPr lang="en-US" sz="2400" dirty="0" err="1"/>
              <a:t>nvram</a:t>
            </a:r>
            <a:endParaRPr lang="en-US" sz="2400" dirty="0"/>
          </a:p>
          <a:p>
            <a:r>
              <a:rPr lang="ru-RU" sz="2400" dirty="0"/>
              <a:t>В процедуру обновления ядра добавляется примочка делать все это при каждом обновлении ядра или </a:t>
            </a:r>
            <a:r>
              <a:rPr lang="en-US" sz="2400" dirty="0" err="1"/>
              <a:t>initrd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4452748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1175</TotalTime>
  <Words>1074</Words>
  <Application>Microsoft Macintosh PowerPoint</Application>
  <PresentationFormat>Экран (4:3)</PresentationFormat>
  <Paragraphs>149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Arial</vt:lpstr>
      <vt:lpstr>Default Design</vt:lpstr>
      <vt:lpstr>Администрирование Linux Физическая безопасность компьютера</vt:lpstr>
      <vt:lpstr>Что можно сделать с компьютером при физическом доступе к нему?</vt:lpstr>
      <vt:lpstr>Как от этого защититься</vt:lpstr>
      <vt:lpstr>Прежде чем вы начнете</vt:lpstr>
      <vt:lpstr>BIOS vs UEFI</vt:lpstr>
      <vt:lpstr>BIOS</vt:lpstr>
      <vt:lpstr>UEFI</vt:lpstr>
      <vt:lpstr>Поддержка EFI/UEFI</vt:lpstr>
      <vt:lpstr>Поддержка ОС</vt:lpstr>
      <vt:lpstr>Вторичный загрузчик</vt:lpstr>
      <vt:lpstr>GRUB</vt:lpstr>
      <vt:lpstr>Размещение GRUB</vt:lpstr>
      <vt:lpstr>GRUB</vt:lpstr>
      <vt:lpstr>Разделы и LVM</vt:lpstr>
      <vt:lpstr>Разделы MBR</vt:lpstr>
      <vt:lpstr>Разделы UEFI (gpt)</vt:lpstr>
      <vt:lpstr>LVM</vt:lpstr>
      <vt:lpstr>Типовая установка</vt:lpstr>
      <vt:lpstr>LUKS</vt:lpstr>
      <vt:lpstr>Установка LUKS</vt:lpstr>
      <vt:lpstr> Как быть с вводом пароля?</vt:lpstr>
      <vt:lpstr>Как быть с сервером?</vt:lpstr>
      <vt:lpstr>Процедура для RHeL 8</vt:lpstr>
      <vt:lpstr>Что происходит под капотом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Администрирование Linux Лекция 1.2 Установка CentOS</dc:title>
  <dc:creator>Dmitry V Irtegov</dc:creator>
  <cp:lastModifiedBy>Dmitry Irtegov</cp:lastModifiedBy>
  <cp:revision>12</cp:revision>
  <dcterms:created xsi:type="dcterms:W3CDTF">2014-03-11T12:49:54Z</dcterms:created>
  <dcterms:modified xsi:type="dcterms:W3CDTF">2024-11-14T17:04:23Z</dcterms:modified>
</cp:coreProperties>
</file>