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983CBB-67F0-71D0-EAA2-D80FC8B93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245BDE-B7FF-E59A-C9DA-2CE0B3D31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242B88-EDC9-90BC-BC67-41C249C11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8DBDC8-7EEC-C38C-F14C-858561F51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0965D1-9A84-CCD2-8A14-A693727C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E63B6-B99C-3600-B94F-86DD5671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FDA2F6-CBEF-E227-636F-BFEAB298B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0B4D7-B1CA-A5F3-F314-7E711403D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B56766-F934-CB97-B865-743E9662A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FC2F51-A272-0D96-F2F1-CDFBEA53F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743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A104F-ED5C-FB13-4B61-9903C236B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70C412-8CD4-4097-7F9E-5C267CAAD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31F673-D7F4-6282-69FC-C4FB90F8B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2D7544-E5B8-4B74-3262-D5DACE7A7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C04026-1739-F286-989F-066A95CA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585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24BF21-EABB-802C-AEAE-373A5A72B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BFCA31-D044-6D3F-B78F-9E19CC8BC2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C3820B-F4B8-7DD6-682F-3839D72AE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B2608B-B9A6-C063-8F4B-545029BE7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4B09F2-7D93-9577-3A26-3BD434F58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EE4C98-A1B9-7263-0F7B-EB8B6D833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242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1F7F37-A03D-6A5E-6DAE-CA88CAC7F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539B2B-E2D4-C133-475D-8A0377C04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788574-DF6F-DF50-4EF5-434E52E83F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CC9A80F-C15E-9C49-DB4E-0BFF9E30DA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74A28AA-2088-10B8-63B9-45D8176402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58E4089-18BB-C391-0F85-7058BE78C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BDFD01E-D29C-65F5-76E7-9A8ABE735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168FCE-9F49-97C9-DD9D-685C6347B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378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124FD-CDE0-9D6D-81C5-01082CFCA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2F9645F-F20F-EF8D-9643-5F75E3FCA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F07AEB3-2390-A4BF-277A-A838C94A5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CF9263-C284-9738-0B0F-015D6A254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38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70F60B-C585-8BEE-6049-6667DD18C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35564D3-7D18-A38A-A98D-4E5B9D8AA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FF798C-6E3E-4195-71C8-11CDBB9FD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23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3953CF-9FFA-1913-A427-8A41FBCA0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AA772A-3519-EC23-84B6-665E00D5B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97A710-BD65-DB48-394A-385262C8D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94B06F-27DC-DAEB-6E4B-184BE00C7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619CF9-7BAB-4652-304B-62C19A47E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7AC52C-A032-9B5B-1585-719D4F57D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87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731F0B-97DA-F45A-0A1F-D1550A043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F05F25-7B3E-A311-A2DE-3B5238B904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0380EE-871A-D8D5-08E2-9E784C626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FDB300-58C6-44FE-A94C-CA0F98582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5C187A-F312-30D6-89CE-81826DAE0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BC9AEA-23F6-41F2-7084-0BFEA723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500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CAB8CC-3EC2-50DA-8C3C-3724146A9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C8643D-3CD5-AFA5-5A9F-A89CCDA698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42EA6C-C82A-4C79-D644-0F74C3E37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9F4330-2AEF-85CB-95CE-7BD6BF997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F30081-3D6E-EC81-47D4-6D024C645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625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12A6B8F-4934-A689-4595-1CAD241618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04717D-6A79-6F8A-A214-DC3F14A7A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E7447F-BB35-2387-E91C-AC7F1AA26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5186F6-CF92-F208-499D-7F52F219C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A4D8AD-A980-3E69-3980-1AC2AD542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789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55C51A-60A4-E268-CC94-42AF8F30D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1FE78B-F00B-EC0B-B74A-1A581ADB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CA6FB2-9AB5-9E88-A9E3-A89446E0A0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30BA3E-9858-9E4B-823B-57CFC6689379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6F2FC4-99AD-1058-3246-11F698BD9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385B05-CFBD-235D-4931-BC6C61285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C39761-417A-E245-BFF6-6FEEEB26B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123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7EB867-AD49-D635-CC00-943C0FED5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Systemd</a:t>
            </a:r>
            <a:br>
              <a:rPr lang="ru-RU" dirty="0"/>
            </a:br>
            <a:r>
              <a:rPr lang="ru-RU" dirty="0"/>
              <a:t>и немного про </a:t>
            </a:r>
            <a:r>
              <a:rPr lang="en-US" dirty="0" err="1"/>
              <a:t>sysv</a:t>
            </a:r>
            <a:r>
              <a:rPr lang="en-US" dirty="0"/>
              <a:t> </a:t>
            </a:r>
            <a:r>
              <a:rPr lang="en-US" dirty="0" err="1"/>
              <a:t>init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3191C4-4F75-32B9-A1E3-42718F06F7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Д.В. </a:t>
            </a:r>
            <a:r>
              <a:rPr lang="ru-RU" dirty="0" err="1"/>
              <a:t>Иртегов</a:t>
            </a:r>
            <a:endParaRPr lang="ru-RU" dirty="0"/>
          </a:p>
          <a:p>
            <a:r>
              <a:rPr lang="ru-RU" dirty="0"/>
              <a:t>НГУ</a:t>
            </a:r>
          </a:p>
          <a:p>
            <a:r>
              <a:rPr lang="ru-RU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755482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07817E-F133-C80D-0FB2-047F2CE8F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</a:t>
            </a:r>
            <a:r>
              <a:rPr lang="en-US" dirty="0" err="1"/>
              <a:t>init</a:t>
            </a:r>
            <a:r>
              <a:rPr lang="en-US" dirty="0"/>
              <a:t> </a:t>
            </a:r>
            <a:r>
              <a:rPr lang="ru-RU" dirty="0"/>
              <a:t>в </a:t>
            </a:r>
            <a:r>
              <a:rPr lang="en-US" dirty="0"/>
              <a:t>Unix-</a:t>
            </a:r>
            <a:r>
              <a:rPr lang="ru-RU" dirty="0"/>
              <a:t>системах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BA9251-38BF-1C97-7305-720360290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Процесс с </a:t>
            </a:r>
            <a:r>
              <a:rPr lang="en-US" dirty="0" err="1"/>
              <a:t>pid</a:t>
            </a:r>
            <a:r>
              <a:rPr lang="en-US" dirty="0"/>
              <a:t>==1</a:t>
            </a:r>
          </a:p>
          <a:p>
            <a:r>
              <a:rPr lang="ru-RU" dirty="0"/>
              <a:t>Создается ядром необычным образом при старте системы</a:t>
            </a:r>
          </a:p>
          <a:p>
            <a:r>
              <a:rPr lang="ru-RU" dirty="0"/>
              <a:t>Обычно, запускает все остальные пользовательские процессы</a:t>
            </a:r>
          </a:p>
          <a:p>
            <a:r>
              <a:rPr lang="ru-RU" dirty="0"/>
              <a:t>По умолчанию, </a:t>
            </a:r>
            <a:r>
              <a:rPr lang="en-US" dirty="0"/>
              <a:t>/</a:t>
            </a:r>
            <a:r>
              <a:rPr lang="en-US" dirty="0" err="1"/>
              <a:t>sbin</a:t>
            </a:r>
            <a:r>
              <a:rPr lang="en-US" dirty="0"/>
              <a:t>/</a:t>
            </a:r>
            <a:r>
              <a:rPr lang="en-US" dirty="0" err="1"/>
              <a:t>init</a:t>
            </a:r>
            <a:endParaRPr lang="en-US" dirty="0"/>
          </a:p>
          <a:p>
            <a:r>
              <a:rPr lang="ru-RU" dirty="0"/>
              <a:t>Ядру можно указать любой </a:t>
            </a:r>
            <a:r>
              <a:rPr lang="ru-RU" dirty="0" err="1"/>
              <a:t>бинарник</a:t>
            </a:r>
            <a:r>
              <a:rPr lang="ru-RU" dirty="0"/>
              <a:t>, например </a:t>
            </a:r>
            <a:r>
              <a:rPr lang="en-US" dirty="0"/>
              <a:t>/bin/</a:t>
            </a:r>
            <a:r>
              <a:rPr lang="en-US" dirty="0" err="1"/>
              <a:t>sh</a:t>
            </a:r>
            <a:r>
              <a:rPr lang="en-US" dirty="0"/>
              <a:t>, </a:t>
            </a:r>
            <a:br>
              <a:rPr lang="en-US" dirty="0"/>
            </a:br>
            <a:r>
              <a:rPr lang="ru-RU" dirty="0"/>
              <a:t>и оно запустит его в качестве </a:t>
            </a:r>
            <a:r>
              <a:rPr lang="en-US" dirty="0" err="1"/>
              <a:t>init</a:t>
            </a:r>
            <a:r>
              <a:rPr lang="en-US" dirty="0"/>
              <a:t> </a:t>
            </a:r>
            <a:br>
              <a:rPr lang="ru-RU" dirty="0"/>
            </a:br>
            <a:r>
              <a:rPr lang="en-US" dirty="0"/>
              <a:t>(</a:t>
            </a:r>
            <a:r>
              <a:rPr lang="ru-RU" dirty="0"/>
              <a:t>полезно если вы даже в </a:t>
            </a:r>
            <a:r>
              <a:rPr lang="en-US" dirty="0"/>
              <a:t>single user </a:t>
            </a:r>
            <a:r>
              <a:rPr lang="ru-RU" dirty="0"/>
              <a:t>попасть не можете)</a:t>
            </a:r>
          </a:p>
        </p:txBody>
      </p:sp>
    </p:spTree>
    <p:extLst>
      <p:ext uri="{BB962C8B-B14F-4D97-AF65-F5344CB8AC3E}">
        <p14:creationId xmlns:p14="http://schemas.microsoft.com/office/powerpoint/2010/main" val="182640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8E2841-E218-1105-17A9-381142AB2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Какие </a:t>
            </a:r>
            <a:r>
              <a:rPr lang="en-US" dirty="0" err="1"/>
              <a:t>init</a:t>
            </a:r>
            <a:r>
              <a:rPr lang="en-US" dirty="0"/>
              <a:t> </a:t>
            </a:r>
            <a:r>
              <a:rPr lang="ru-RU" dirty="0"/>
              <a:t>встречались в </a:t>
            </a:r>
            <a:r>
              <a:rPr lang="en-US" dirty="0"/>
              <a:t>Linux	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C5C543-279C-17EF-FFB8-8BC71FAB3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SystemV</a:t>
            </a:r>
            <a:r>
              <a:rPr lang="en-US" dirty="0"/>
              <a:t>-style </a:t>
            </a:r>
            <a:r>
              <a:rPr lang="en-US" dirty="0" err="1"/>
              <a:t>init</a:t>
            </a:r>
            <a:r>
              <a:rPr lang="en-US" dirty="0"/>
              <a:t> (</a:t>
            </a:r>
            <a:r>
              <a:rPr lang="ru-RU" dirty="0"/>
              <a:t>большинство дистрибутивов с 90х)</a:t>
            </a:r>
          </a:p>
          <a:p>
            <a:r>
              <a:rPr lang="en-US" dirty="0"/>
              <a:t>BSD-style </a:t>
            </a:r>
            <a:r>
              <a:rPr lang="en-US" dirty="0" err="1"/>
              <a:t>init</a:t>
            </a:r>
            <a:r>
              <a:rPr lang="en-US" dirty="0"/>
              <a:t> (</a:t>
            </a:r>
            <a:r>
              <a:rPr lang="ru-RU" dirty="0"/>
              <a:t>ЕМНИП </a:t>
            </a:r>
            <a:r>
              <a:rPr lang="en-US" dirty="0" err="1"/>
              <a:t>slackware</a:t>
            </a:r>
            <a:r>
              <a:rPr lang="en-US" dirty="0"/>
              <a:t>)</a:t>
            </a:r>
          </a:p>
          <a:p>
            <a:r>
              <a:rPr lang="en-US" dirty="0"/>
              <a:t>Upstart</a:t>
            </a:r>
            <a:r>
              <a:rPr lang="ru-RU" dirty="0"/>
              <a:t> (проект </a:t>
            </a:r>
            <a:r>
              <a:rPr lang="en-US" dirty="0"/>
              <a:t>Ubuntu, </a:t>
            </a:r>
            <a:r>
              <a:rPr lang="ru-RU" dirty="0"/>
              <a:t>из </a:t>
            </a:r>
            <a:r>
              <a:rPr lang="en-US" dirty="0"/>
              <a:t>LTS </a:t>
            </a:r>
            <a:r>
              <a:rPr lang="ru-RU" dirty="0"/>
              <a:t>был только в 12.04)</a:t>
            </a:r>
          </a:p>
        </p:txBody>
      </p:sp>
    </p:spTree>
    <p:extLst>
      <p:ext uri="{BB962C8B-B14F-4D97-AF65-F5344CB8AC3E}">
        <p14:creationId xmlns:p14="http://schemas.microsoft.com/office/powerpoint/2010/main" val="1087386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94469-1A31-76F8-0CBC-D23F3CD21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еще было</a:t>
            </a:r>
            <a:r>
              <a:rPr lang="en-US" dirty="0"/>
              <a:t>/</a:t>
            </a:r>
            <a:r>
              <a:rPr lang="ru-RU" dirty="0"/>
              <a:t>есть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9C493B-0A97-A3A8-FADE-519D1BB90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Сервисы </a:t>
            </a:r>
            <a:r>
              <a:rPr lang="en-US" dirty="0"/>
              <a:t>OS/2 </a:t>
            </a:r>
            <a:r>
              <a:rPr lang="ru-RU" dirty="0"/>
              <a:t>и </a:t>
            </a:r>
            <a:r>
              <a:rPr lang="en-US" dirty="0"/>
              <a:t>Windows NT (net start)</a:t>
            </a:r>
          </a:p>
          <a:p>
            <a:r>
              <a:rPr lang="en-US" dirty="0"/>
              <a:t>System V R4/Solaris </a:t>
            </a:r>
            <a:r>
              <a:rPr lang="en-US" dirty="0" err="1"/>
              <a:t>saf</a:t>
            </a:r>
            <a:r>
              <a:rPr lang="en-US" dirty="0"/>
              <a:t> (</a:t>
            </a:r>
            <a:r>
              <a:rPr lang="ru-RU" dirty="0"/>
              <a:t>запускается как отдельный сервис из </a:t>
            </a:r>
            <a:r>
              <a:rPr lang="en-US" dirty="0" err="1"/>
              <a:t>systemv</a:t>
            </a:r>
            <a:r>
              <a:rPr lang="en-US" dirty="0"/>
              <a:t> </a:t>
            </a:r>
            <a:r>
              <a:rPr lang="en-US" dirty="0" err="1"/>
              <a:t>init</a:t>
            </a:r>
            <a:r>
              <a:rPr lang="en-US" dirty="0"/>
              <a:t>, </a:t>
            </a:r>
            <a:r>
              <a:rPr lang="ru-RU" dirty="0"/>
              <a:t>но начиная с </a:t>
            </a:r>
            <a:r>
              <a:rPr lang="en-US" dirty="0"/>
              <a:t>Solaris 8 </a:t>
            </a:r>
            <a:r>
              <a:rPr lang="ru-RU" dirty="0"/>
              <a:t>запускает большинство системных сервисов)</a:t>
            </a:r>
          </a:p>
          <a:p>
            <a:r>
              <a:rPr lang="en-US" dirty="0"/>
              <a:t>Apple MacOS </a:t>
            </a:r>
            <a:r>
              <a:rPr lang="en-US" dirty="0" err="1"/>
              <a:t>launchd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6520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5AA32D-EB5A-6E9E-2EDC-8EA1562DE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/>
              <a:t>System V style </a:t>
            </a:r>
            <a:r>
              <a:rPr lang="en-US" altLang="ru-RU" dirty="0" err="1"/>
              <a:t>init</a:t>
            </a:r>
            <a:r>
              <a:rPr lang="en-US" altLang="ru-RU" dirty="0"/>
              <a:t> </a:t>
            </a:r>
            <a:br>
              <a:rPr lang="ru-RU" altLang="ru-RU" dirty="0"/>
            </a:br>
            <a:r>
              <a:rPr lang="en-US" altLang="ru-RU" dirty="0"/>
              <a:t>(</a:t>
            </a:r>
            <a:r>
              <a:rPr lang="ru-RU" altLang="ru-RU" dirty="0"/>
              <a:t>сначала маленький экскурс в историю…)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717A26-CBE1-381C-549C-A8FD1579F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sz="2800" dirty="0"/>
              <a:t>Конфигурационный файл </a:t>
            </a:r>
            <a:r>
              <a:rPr lang="en-US" altLang="ru-RU" sz="2800" dirty="0"/>
              <a:t>/</a:t>
            </a:r>
            <a:r>
              <a:rPr lang="en-US" altLang="ru-RU" sz="2800" dirty="0" err="1"/>
              <a:t>etc</a:t>
            </a:r>
            <a:r>
              <a:rPr lang="en-US" altLang="ru-RU" sz="2800" dirty="0"/>
              <a:t>/</a:t>
            </a:r>
            <a:r>
              <a:rPr lang="en-US" altLang="ru-RU" sz="2800" dirty="0" err="1"/>
              <a:t>inittab</a:t>
            </a:r>
            <a:endParaRPr lang="en-US" altLang="ru-RU" sz="2800" dirty="0"/>
          </a:p>
          <a:p>
            <a:pPr>
              <a:lnSpc>
                <a:spcPct val="90000"/>
              </a:lnSpc>
            </a:pPr>
            <a:r>
              <a:rPr lang="ru-RU" altLang="ru-RU" sz="2800" dirty="0"/>
              <a:t>Уровень запуска </a:t>
            </a:r>
            <a:r>
              <a:rPr lang="en-US" altLang="ru-RU" sz="2800" dirty="0"/>
              <a:t>(</a:t>
            </a:r>
            <a:r>
              <a:rPr lang="en-US" altLang="ru-RU" sz="2800" dirty="0" err="1"/>
              <a:t>runlevel</a:t>
            </a:r>
            <a:r>
              <a:rPr lang="en-US" altLang="ru-RU" sz="28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ru-RU" sz="2400" dirty="0"/>
              <a:t>#   0 - halt (Do NOT set </a:t>
            </a:r>
            <a:r>
              <a:rPr lang="en-US" altLang="ru-RU" sz="2400" dirty="0" err="1"/>
              <a:t>initdefault</a:t>
            </a:r>
            <a:r>
              <a:rPr lang="en-US" altLang="ru-RU" sz="2400" dirty="0"/>
              <a:t> to this)</a:t>
            </a:r>
          </a:p>
          <a:p>
            <a:pPr lvl="1">
              <a:lnSpc>
                <a:spcPct val="90000"/>
              </a:lnSpc>
            </a:pPr>
            <a:r>
              <a:rPr lang="en-US" altLang="ru-RU" sz="2400" dirty="0"/>
              <a:t>#   1 - Single user mode</a:t>
            </a:r>
          </a:p>
          <a:p>
            <a:pPr lvl="1">
              <a:lnSpc>
                <a:spcPct val="90000"/>
              </a:lnSpc>
            </a:pPr>
            <a:r>
              <a:rPr lang="en-US" altLang="ru-RU" sz="2400" dirty="0"/>
              <a:t>#   2 - Multiuser, without NFS (The same as 3, if you do not have networking)</a:t>
            </a:r>
          </a:p>
          <a:p>
            <a:pPr lvl="1">
              <a:lnSpc>
                <a:spcPct val="90000"/>
              </a:lnSpc>
            </a:pPr>
            <a:r>
              <a:rPr lang="en-US" altLang="ru-RU" sz="2400" dirty="0"/>
              <a:t>#   3 - Full multiuser mode</a:t>
            </a:r>
          </a:p>
          <a:p>
            <a:pPr lvl="1">
              <a:lnSpc>
                <a:spcPct val="90000"/>
              </a:lnSpc>
            </a:pPr>
            <a:r>
              <a:rPr lang="en-US" altLang="ru-RU" sz="2400" dirty="0"/>
              <a:t>#   4 - unused</a:t>
            </a:r>
          </a:p>
          <a:p>
            <a:pPr lvl="1">
              <a:lnSpc>
                <a:spcPct val="90000"/>
              </a:lnSpc>
            </a:pPr>
            <a:r>
              <a:rPr lang="en-US" altLang="ru-RU" sz="2400" dirty="0"/>
              <a:t>#   5 - X11</a:t>
            </a:r>
          </a:p>
          <a:p>
            <a:pPr lvl="1">
              <a:lnSpc>
                <a:spcPct val="90000"/>
              </a:lnSpc>
            </a:pPr>
            <a:r>
              <a:rPr lang="en-US" altLang="ru-RU" sz="2400" dirty="0"/>
              <a:t>#   6 - reboot (Do NOT set </a:t>
            </a:r>
            <a:r>
              <a:rPr lang="en-US" altLang="ru-RU" sz="2400" dirty="0" err="1"/>
              <a:t>initdefault</a:t>
            </a:r>
            <a:r>
              <a:rPr lang="en-US" altLang="ru-RU" sz="2400" dirty="0"/>
              <a:t> to this)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2216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E8478-CCAD-9EC0-6BE5-B9765D88D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Уровень запуска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ABFB4A-1C48-FDAC-6D97-B5816FF6F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800" dirty="0"/>
              <a:t>Определяет список процессов (системных сервисов), запущенных на данном уровне</a:t>
            </a:r>
            <a:endParaRPr lang="en-US" altLang="ru-RU" sz="2800" dirty="0"/>
          </a:p>
          <a:p>
            <a:pPr>
              <a:lnSpc>
                <a:spcPct val="90000"/>
              </a:lnSpc>
            </a:pPr>
            <a:r>
              <a:rPr lang="ru-RU" altLang="ru-RU" sz="2800" dirty="0"/>
              <a:t>По умолчанию задается параметром </a:t>
            </a:r>
            <a:r>
              <a:rPr lang="en-US" altLang="ru-RU" sz="2800" dirty="0" err="1"/>
              <a:t>initdefault</a:t>
            </a:r>
            <a:r>
              <a:rPr lang="en-US" altLang="ru-RU" sz="2800" dirty="0"/>
              <a:t> </a:t>
            </a:r>
            <a:r>
              <a:rPr lang="ru-RU" altLang="ru-RU" sz="2800" dirty="0"/>
              <a:t>в </a:t>
            </a:r>
            <a:r>
              <a:rPr lang="en-US" altLang="ru-RU" sz="2800" dirty="0"/>
              <a:t>/</a:t>
            </a:r>
            <a:r>
              <a:rPr lang="en-US" altLang="ru-RU" sz="2800" dirty="0" err="1"/>
              <a:t>etc</a:t>
            </a:r>
            <a:r>
              <a:rPr lang="en-US" altLang="ru-RU" sz="2800" dirty="0"/>
              <a:t>/</a:t>
            </a:r>
            <a:r>
              <a:rPr lang="en-US" altLang="ru-RU" sz="2800" dirty="0" err="1"/>
              <a:t>inittab</a:t>
            </a:r>
            <a:endParaRPr lang="en-US" altLang="ru-RU" sz="2800" dirty="0"/>
          </a:p>
          <a:p>
            <a:pPr lvl="1">
              <a:lnSpc>
                <a:spcPct val="90000"/>
              </a:lnSpc>
            </a:pPr>
            <a:r>
              <a:rPr lang="en-US" altLang="ru-RU" sz="2400" dirty="0"/>
              <a:t>id:5:initdefault</a:t>
            </a:r>
          </a:p>
          <a:p>
            <a:pPr>
              <a:lnSpc>
                <a:spcPct val="90000"/>
              </a:lnSpc>
            </a:pPr>
            <a:r>
              <a:rPr lang="ru-RU" altLang="ru-RU" sz="2800" dirty="0"/>
              <a:t>Систему можно переводить с одного уровня на другой командами </a:t>
            </a:r>
            <a:endParaRPr lang="en-US" altLang="ru-RU" sz="2800" dirty="0"/>
          </a:p>
          <a:p>
            <a:pPr lvl="1">
              <a:lnSpc>
                <a:spcPct val="90000"/>
              </a:lnSpc>
            </a:pPr>
            <a:r>
              <a:rPr lang="en-US" altLang="ru-RU" sz="2400" dirty="0" err="1"/>
              <a:t>init</a:t>
            </a:r>
            <a:r>
              <a:rPr lang="en-US" altLang="ru-RU" sz="2400" dirty="0"/>
              <a:t>,</a:t>
            </a:r>
          </a:p>
          <a:p>
            <a:pPr lvl="1">
              <a:lnSpc>
                <a:spcPct val="90000"/>
              </a:lnSpc>
            </a:pPr>
            <a:r>
              <a:rPr lang="en-US" altLang="ru-RU" sz="2400" dirty="0" err="1"/>
              <a:t>telinit</a:t>
            </a:r>
            <a:r>
              <a:rPr lang="en-US" altLang="ru-RU" sz="2400" dirty="0"/>
              <a:t>, </a:t>
            </a:r>
          </a:p>
          <a:p>
            <a:pPr lvl="1">
              <a:lnSpc>
                <a:spcPct val="90000"/>
              </a:lnSpc>
            </a:pPr>
            <a:r>
              <a:rPr lang="en-US" altLang="ru-RU" sz="2400" dirty="0"/>
              <a:t>shutdown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909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2FDE20-A28A-0AC1-356E-81EF1F0F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400" dirty="0"/>
              <a:t>Откуда берется список процессов?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9F9FC7-5FDB-0B0F-3CC2-6829D7F39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 dirty="0"/>
              <a:t>В стандартном </a:t>
            </a:r>
            <a:r>
              <a:rPr lang="en-US" altLang="ru-RU" sz="2800" dirty="0"/>
              <a:t>/</a:t>
            </a:r>
            <a:r>
              <a:rPr lang="en-US" altLang="ru-RU" sz="2800" dirty="0" err="1"/>
              <a:t>etc</a:t>
            </a:r>
            <a:r>
              <a:rPr lang="en-US" altLang="ru-RU" sz="2800" dirty="0"/>
              <a:t>/</a:t>
            </a:r>
            <a:r>
              <a:rPr lang="en-US" altLang="ru-RU" sz="2800" dirty="0" err="1"/>
              <a:t>inittab</a:t>
            </a:r>
            <a:r>
              <a:rPr lang="en-US" altLang="ru-RU" sz="2800" dirty="0"/>
              <a:t> </a:t>
            </a:r>
            <a:r>
              <a:rPr lang="ru-RU" altLang="ru-RU" sz="2800" dirty="0"/>
              <a:t>есть директивы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ru-RU" altLang="ru-RU" sz="2400" dirty="0"/>
              <a:t>l0:0:wait:/</a:t>
            </a:r>
            <a:r>
              <a:rPr lang="ru-RU" altLang="ru-RU" sz="2400" dirty="0" err="1"/>
              <a:t>etc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rc.d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</a:t>
            </a:r>
            <a:r>
              <a:rPr lang="ru-RU" altLang="ru-RU" sz="2400" dirty="0"/>
              <a:t> 0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ru-RU" altLang="ru-RU" sz="2400" dirty="0"/>
              <a:t>l1:1:wait:/</a:t>
            </a:r>
            <a:r>
              <a:rPr lang="ru-RU" altLang="ru-RU" sz="2400" dirty="0" err="1"/>
              <a:t>etc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rc.d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</a:t>
            </a:r>
            <a:r>
              <a:rPr lang="ru-RU" altLang="ru-RU" sz="2400" dirty="0"/>
              <a:t> 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ru-RU" altLang="ru-RU" sz="2400" dirty="0"/>
              <a:t>l2:2:wait:/</a:t>
            </a:r>
            <a:r>
              <a:rPr lang="ru-RU" altLang="ru-RU" sz="2400" dirty="0" err="1"/>
              <a:t>etc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rc.d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</a:t>
            </a:r>
            <a:r>
              <a:rPr lang="ru-RU" altLang="ru-RU" sz="2400" dirty="0"/>
              <a:t> 2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ru-RU" altLang="ru-RU" sz="2400" dirty="0"/>
              <a:t>l3:3:wait:/</a:t>
            </a:r>
            <a:r>
              <a:rPr lang="ru-RU" altLang="ru-RU" sz="2400" dirty="0" err="1"/>
              <a:t>etc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rc.d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</a:t>
            </a:r>
            <a:r>
              <a:rPr lang="ru-RU" altLang="ru-RU" sz="2400" dirty="0"/>
              <a:t> 3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ru-RU" altLang="ru-RU" sz="2400" dirty="0"/>
              <a:t>l4:4:wait:/</a:t>
            </a:r>
            <a:r>
              <a:rPr lang="ru-RU" altLang="ru-RU" sz="2400" dirty="0" err="1"/>
              <a:t>etc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rc.d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</a:t>
            </a:r>
            <a:r>
              <a:rPr lang="ru-RU" altLang="ru-RU" sz="2400" dirty="0"/>
              <a:t> 4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ru-RU" altLang="ru-RU" sz="2400" dirty="0"/>
              <a:t>l5:5:wait:/</a:t>
            </a:r>
            <a:r>
              <a:rPr lang="ru-RU" altLang="ru-RU" sz="2400" dirty="0" err="1"/>
              <a:t>etc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rc.d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</a:t>
            </a:r>
            <a:r>
              <a:rPr lang="ru-RU" altLang="ru-RU" sz="2400" dirty="0"/>
              <a:t> 5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ru-RU" altLang="ru-RU" sz="2400" dirty="0"/>
              <a:t>l6:6:wait:/</a:t>
            </a:r>
            <a:r>
              <a:rPr lang="ru-RU" altLang="ru-RU" sz="2400" dirty="0" err="1"/>
              <a:t>etc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rc.d</a:t>
            </a:r>
            <a:r>
              <a:rPr lang="ru-RU" altLang="ru-RU" sz="2400" dirty="0"/>
              <a:t>/</a:t>
            </a:r>
            <a:r>
              <a:rPr lang="ru-RU" altLang="ru-RU" sz="2400" dirty="0" err="1"/>
              <a:t>rc</a:t>
            </a:r>
            <a:r>
              <a:rPr lang="ru-RU" altLang="ru-RU" sz="2400" dirty="0"/>
              <a:t> 6</a:t>
            </a:r>
          </a:p>
          <a:p>
            <a:pPr>
              <a:lnSpc>
                <a:spcPct val="80000"/>
              </a:lnSpc>
            </a:pPr>
            <a:r>
              <a:rPr lang="ru-RU" altLang="ru-RU" sz="2800" dirty="0"/>
              <a:t>Для каждого уровня запуска есть свой каталог </a:t>
            </a:r>
            <a:r>
              <a:rPr lang="en-US" altLang="ru-RU" sz="2800" dirty="0"/>
              <a:t>/</a:t>
            </a:r>
            <a:r>
              <a:rPr lang="en-US" altLang="ru-RU" sz="2800" dirty="0" err="1"/>
              <a:t>etc</a:t>
            </a:r>
            <a:r>
              <a:rPr lang="en-US" altLang="ru-RU" sz="2800" dirty="0"/>
              <a:t>/</a:t>
            </a:r>
            <a:r>
              <a:rPr lang="en-US" altLang="ru-RU" sz="2800" dirty="0" err="1"/>
              <a:t>rc</a:t>
            </a:r>
            <a:r>
              <a:rPr lang="en-US" altLang="ru-RU" sz="2800" dirty="0"/>
              <a:t>[0-6].d</a:t>
            </a:r>
          </a:p>
          <a:p>
            <a:pPr>
              <a:lnSpc>
                <a:spcPct val="80000"/>
              </a:lnSpc>
            </a:pPr>
            <a:r>
              <a:rPr lang="ru-RU" altLang="ru-RU" sz="2800" dirty="0"/>
              <a:t>В этом каталоге лежит набор файлов (скриптов </a:t>
            </a:r>
            <a:r>
              <a:rPr lang="en-US" altLang="ru-RU" sz="2800" dirty="0"/>
              <a:t>shell)</a:t>
            </a:r>
            <a:endParaRPr lang="ru-RU" alt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5502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13E964-7A4A-B1EC-FB23-DD116A2A3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/etc/rc[0-6].d</a:t>
            </a:r>
            <a:endParaRPr lang="ru-RU" dirty="0"/>
          </a:p>
        </p:txBody>
      </p:sp>
      <p:pic>
        <p:nvPicPr>
          <p:cNvPr id="6" name="Объект 5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445BA905-5E63-6F51-F8C6-F1FDEA63F8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7918" y="1825625"/>
            <a:ext cx="7876164" cy="4351338"/>
          </a:xfrm>
        </p:spPr>
      </p:pic>
    </p:spTree>
    <p:extLst>
      <p:ext uri="{BB962C8B-B14F-4D97-AF65-F5344CB8AC3E}">
        <p14:creationId xmlns:p14="http://schemas.microsoft.com/office/powerpoint/2010/main" val="608348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13130D-E9A1-09BE-DBE7-0BC449A1B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это понимать	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1BC3CB-D730-AC24-D5A6-CFAE7493D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S* </a:t>
            </a:r>
            <a:r>
              <a:rPr lang="ru-RU" dirty="0"/>
              <a:t>файлы при входе на уровень запускаются с командой </a:t>
            </a:r>
            <a:r>
              <a:rPr lang="en-US" dirty="0"/>
              <a:t>start</a:t>
            </a:r>
          </a:p>
          <a:p>
            <a:r>
              <a:rPr lang="en-US" dirty="0"/>
              <a:t>K* </a:t>
            </a:r>
            <a:r>
              <a:rPr lang="ru-RU" dirty="0"/>
              <a:t>файлы запускаются с командой </a:t>
            </a:r>
            <a:r>
              <a:rPr lang="en-US" dirty="0"/>
              <a:t>stop</a:t>
            </a:r>
            <a:endParaRPr lang="ru-RU" dirty="0"/>
          </a:p>
          <a:p>
            <a:r>
              <a:rPr lang="ru-RU" dirty="0"/>
              <a:t>То и другое – </a:t>
            </a:r>
            <a:r>
              <a:rPr lang="ru-RU" dirty="0" err="1"/>
              <a:t>симлинки</a:t>
            </a:r>
            <a:r>
              <a:rPr lang="ru-RU" dirty="0"/>
              <a:t>. в папку </a:t>
            </a:r>
            <a:r>
              <a:rPr lang="en-US" dirty="0"/>
              <a:t>/</a:t>
            </a:r>
            <a:r>
              <a:rPr lang="en-US" dirty="0" err="1"/>
              <a:t>etc</a:t>
            </a:r>
            <a:r>
              <a:rPr lang="en-US" dirty="0"/>
              <a:t>/</a:t>
            </a:r>
            <a:r>
              <a:rPr lang="en-US" dirty="0" err="1"/>
              <a:t>init.d</a:t>
            </a:r>
            <a:endParaRPr lang="en-US" dirty="0"/>
          </a:p>
          <a:p>
            <a:r>
              <a:rPr lang="ru-RU" dirty="0"/>
              <a:t>Циферки после </a:t>
            </a:r>
            <a:r>
              <a:rPr lang="en-US" dirty="0"/>
              <a:t>S. </a:t>
            </a:r>
            <a:r>
              <a:rPr lang="ru-RU" dirty="0"/>
              <a:t>или </a:t>
            </a:r>
            <a:r>
              <a:rPr lang="en-US" dirty="0"/>
              <a:t>K </a:t>
            </a:r>
            <a:r>
              <a:rPr lang="ru-RU" dirty="0"/>
              <a:t>определяют порядок запуска</a:t>
            </a:r>
          </a:p>
          <a:p>
            <a:r>
              <a:rPr lang="ru-RU" dirty="0"/>
              <a:t>Скрипты также могут понимать команды </a:t>
            </a:r>
            <a:r>
              <a:rPr lang="en-US" dirty="0"/>
              <a:t>restart </a:t>
            </a:r>
            <a:r>
              <a:rPr lang="ru-RU" dirty="0"/>
              <a:t>и </a:t>
            </a:r>
            <a:r>
              <a:rPr lang="en-US" dirty="0"/>
              <a:t>status</a:t>
            </a:r>
          </a:p>
          <a:p>
            <a:r>
              <a:rPr lang="ru-RU" dirty="0"/>
              <a:t>Есть утилиты для создания </a:t>
            </a:r>
            <a:r>
              <a:rPr lang="ru-RU" dirty="0" err="1"/>
              <a:t>симлинков</a:t>
            </a:r>
            <a:r>
              <a:rPr lang="ru-RU" dirty="0"/>
              <a:t> в правильных местах, но они не стандартные и отличались от дистрибутива к дистрибутиву</a:t>
            </a:r>
          </a:p>
        </p:txBody>
      </p:sp>
    </p:spTree>
    <p:extLst>
      <p:ext uri="{BB962C8B-B14F-4D97-AF65-F5344CB8AC3E}">
        <p14:creationId xmlns:p14="http://schemas.microsoft.com/office/powerpoint/2010/main" val="3292305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3389B6-93FD-0D8E-67A0-F9128BFB8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</a:t>
            </a:r>
            <a:r>
              <a:rPr lang="en-US" dirty="0" err="1"/>
              <a:t>SystemV</a:t>
            </a:r>
            <a:r>
              <a:rPr lang="en-US" dirty="0"/>
              <a:t>-style </a:t>
            </a:r>
            <a:r>
              <a:rPr lang="en-US" dirty="0" err="1"/>
              <a:t>init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54D9CB-91DD-EE1D-2BD1-8AAA699ED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Для запуска сервиса надо писать относительно сложную программу на </a:t>
            </a:r>
            <a:r>
              <a:rPr lang="en-US" dirty="0"/>
              <a:t>shell.  </a:t>
            </a:r>
            <a:r>
              <a:rPr lang="ru-RU" dirty="0"/>
              <a:t>»библиотеки» (разделяемые скрипты) для этого появились лишь в 2000е</a:t>
            </a:r>
          </a:p>
          <a:p>
            <a:r>
              <a:rPr lang="ru-RU" b="1" dirty="0"/>
              <a:t>Последовательный запуск </a:t>
            </a:r>
            <a:r>
              <a:rPr lang="ru-RU" dirty="0"/>
              <a:t>=</a:t>
            </a:r>
            <a:r>
              <a:rPr lang="en-US" dirty="0"/>
              <a:t>&gt; </a:t>
            </a:r>
            <a:r>
              <a:rPr lang="ru-RU" dirty="0"/>
              <a:t>медленный старт системы</a:t>
            </a:r>
          </a:p>
          <a:p>
            <a:r>
              <a:rPr lang="ru-RU" dirty="0"/>
              <a:t>Очень грубое управление порядком запуска</a:t>
            </a:r>
          </a:p>
          <a:p>
            <a:r>
              <a:rPr lang="ru-RU" dirty="0"/>
              <a:t>Если сервис не стартует, это может привести к неуправляемому каскаду ошибок</a:t>
            </a:r>
          </a:p>
          <a:p>
            <a:r>
              <a:rPr lang="ru-RU" dirty="0"/>
              <a:t>Нет стандартной процедуры кастомизации.  </a:t>
            </a:r>
            <a:r>
              <a:rPr lang="ru-RU" dirty="0" err="1"/>
              <a:t>Допиливание</a:t>
            </a:r>
            <a:r>
              <a:rPr lang="ru-RU" dirty="0"/>
              <a:t> руками </a:t>
            </a:r>
            <a:r>
              <a:rPr lang="en-US" dirty="0" err="1"/>
              <a:t>init</a:t>
            </a:r>
            <a:r>
              <a:rPr lang="en-US" dirty="0"/>
              <a:t>-</a:t>
            </a:r>
            <a:r>
              <a:rPr lang="ru-RU" dirty="0"/>
              <a:t>скриптов может быть потеряно после установки обновлений</a:t>
            </a:r>
          </a:p>
        </p:txBody>
      </p:sp>
    </p:spTree>
    <p:extLst>
      <p:ext uri="{BB962C8B-B14F-4D97-AF65-F5344CB8AC3E}">
        <p14:creationId xmlns:p14="http://schemas.microsoft.com/office/powerpoint/2010/main" val="1726948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703FA-9935-D51D-91E3-1728BECE8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вдохновения </a:t>
            </a:r>
            <a:br>
              <a:rPr lang="en-US" dirty="0"/>
            </a:br>
            <a:r>
              <a:rPr lang="ru-RU" dirty="0"/>
              <a:t>(в хронологическом порядке)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610FE7-C59E-7A9D-77D1-7E60A8943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OS/2 LAN Manager/Windows NT services</a:t>
            </a:r>
          </a:p>
          <a:p>
            <a:r>
              <a:rPr lang="en-US" dirty="0"/>
              <a:t>System V R4 </a:t>
            </a:r>
            <a:r>
              <a:rPr lang="en-US" dirty="0" err="1"/>
              <a:t>saf</a:t>
            </a:r>
            <a:r>
              <a:rPr lang="en-US" dirty="0"/>
              <a:t> (Service Access Facility)</a:t>
            </a:r>
          </a:p>
          <a:p>
            <a:r>
              <a:rPr lang="ru-RU" dirty="0"/>
              <a:t>Часто также ссылаются на </a:t>
            </a:r>
            <a:r>
              <a:rPr lang="en-US" dirty="0"/>
              <a:t>Apple </a:t>
            </a:r>
            <a:r>
              <a:rPr lang="en-US" dirty="0" err="1"/>
              <a:t>Launchd</a:t>
            </a:r>
            <a:endParaRPr lang="en-US" dirty="0"/>
          </a:p>
          <a:p>
            <a:r>
              <a:rPr lang="en-US" dirty="0"/>
              <a:t>Upstart – </a:t>
            </a:r>
            <a:r>
              <a:rPr lang="ru-RU" dirty="0"/>
              <a:t>первая попытка сделать </a:t>
            </a:r>
            <a:r>
              <a:rPr lang="en-US" dirty="0" err="1"/>
              <a:t>init</a:t>
            </a:r>
            <a:r>
              <a:rPr lang="en-US" dirty="0"/>
              <a:t>-</a:t>
            </a:r>
            <a:r>
              <a:rPr lang="ru-RU" dirty="0"/>
              <a:t>систему на основе событий для </a:t>
            </a:r>
            <a:r>
              <a:rPr lang="en-US" dirty="0"/>
              <a:t>Linux</a:t>
            </a:r>
          </a:p>
          <a:p>
            <a:r>
              <a:rPr lang="ru-RU" dirty="0"/>
              <a:t>Главная идея – ввести понятие зависимости между сервисами</a:t>
            </a:r>
          </a:p>
          <a:p>
            <a:r>
              <a:rPr lang="ru-RU" dirty="0"/>
              <a:t>Это позволяет стартовать сервисы параллельно</a:t>
            </a:r>
          </a:p>
        </p:txBody>
      </p:sp>
    </p:spTree>
    <p:extLst>
      <p:ext uri="{BB962C8B-B14F-4D97-AF65-F5344CB8AC3E}">
        <p14:creationId xmlns:p14="http://schemas.microsoft.com/office/powerpoint/2010/main" val="1989720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8A6AAC-3C61-C2F7-DFB5-EAC81A697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понятия </a:t>
            </a:r>
            <a:r>
              <a:rPr lang="en-US" dirty="0" err="1"/>
              <a:t>systemd</a:t>
            </a:r>
            <a:r>
              <a:rPr lang="en-US" dirty="0"/>
              <a:t>: unit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AB3562-1ACB-C6C4-26D9-27B81F0E3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Наиболее важные типы юнитов:</a:t>
            </a:r>
          </a:p>
          <a:p>
            <a:r>
              <a:rPr lang="ru-RU" dirty="0"/>
              <a:t>.</a:t>
            </a:r>
            <a:r>
              <a:rPr lang="en-US" dirty="0"/>
              <a:t>service – </a:t>
            </a:r>
            <a:r>
              <a:rPr lang="ru-RU" dirty="0"/>
              <a:t>программа, которую нужно запустить или поддерживать запущенной</a:t>
            </a:r>
          </a:p>
          <a:p>
            <a:r>
              <a:rPr lang="en-US" dirty="0"/>
              <a:t>.socket – </a:t>
            </a:r>
            <a:r>
              <a:rPr lang="ru-RU" dirty="0"/>
              <a:t>конечная точка сервиса, обычно обращение к нему приводит к запуску сервиса если он еще не был запущен</a:t>
            </a:r>
          </a:p>
          <a:p>
            <a:r>
              <a:rPr lang="en-US" dirty="0"/>
              <a:t>.device – </a:t>
            </a:r>
            <a:r>
              <a:rPr lang="ru-RU" dirty="0"/>
              <a:t>устройство (например, </a:t>
            </a:r>
            <a:r>
              <a:rPr lang="en-US" dirty="0"/>
              <a:t>hot-plug</a:t>
            </a:r>
            <a:r>
              <a:rPr lang="ru-RU" dirty="0"/>
              <a:t>), при наличии</a:t>
            </a:r>
            <a:r>
              <a:rPr lang="en-US" dirty="0"/>
              <a:t>/</a:t>
            </a:r>
            <a:r>
              <a:rPr lang="ru-RU" dirty="0"/>
              <a:t>появлении которого надо что-то запустить</a:t>
            </a:r>
          </a:p>
          <a:p>
            <a:r>
              <a:rPr lang="en-US" dirty="0"/>
              <a:t>.target – </a:t>
            </a:r>
            <a:r>
              <a:rPr lang="ru-RU" dirty="0"/>
              <a:t>промежуточное или целевое состояние системы, например </a:t>
            </a:r>
            <a:r>
              <a:rPr lang="en-US" dirty="0" err="1"/>
              <a:t>network.target</a:t>
            </a:r>
            <a:r>
              <a:rPr lang="en-US" dirty="0"/>
              <a:t> – </a:t>
            </a:r>
            <a:r>
              <a:rPr lang="ru-RU" dirty="0"/>
              <a:t>активируется когда в системе появляется сеть (неважно, каким </a:t>
            </a:r>
            <a:r>
              <a:rPr lang="ru-RU" dirty="0" err="1"/>
              <a:t>спссобом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39737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FBCDD8-EB7C-C620-DD32-9501A6C29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описания юнита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4F2E61-0E2A-39A2-C6CA-62A4741C3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 rtl="0"/>
            <a:endParaRPr lang="en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l" rtl="0">
              <a:buNone/>
            </a:pP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[Unit]</a:t>
            </a:r>
          </a:p>
          <a:p>
            <a:pPr marL="0" indent="0" algn="l" rtl="0">
              <a:buNone/>
            </a:pP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Description=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mySQL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 Server</a:t>
            </a:r>
          </a:p>
          <a:p>
            <a:pPr marL="0" indent="0" algn="l" rtl="0">
              <a:buNone/>
            </a:pP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After=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network.target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  </a:t>
            </a:r>
          </a:p>
          <a:p>
            <a:pPr marL="0" indent="0" algn="l" rtl="0">
              <a:buNone/>
            </a:pP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​</a:t>
            </a:r>
          </a:p>
          <a:p>
            <a:pPr marL="0" indent="0" algn="l" rtl="0">
              <a:buNone/>
            </a:pP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[Service] </a:t>
            </a:r>
          </a:p>
          <a:p>
            <a:pPr marL="0" indent="0" algn="l" rtl="0">
              <a:buNone/>
            </a:pP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Type=simple </a:t>
            </a:r>
          </a:p>
          <a:p>
            <a:pPr marL="0" indent="0" algn="l" rtl="0">
              <a:buNone/>
            </a:pP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ExecStart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=/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usr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sbin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mysqld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 --defaults-file=/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etc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mysql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my.cnf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 --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basedir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=/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usr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 --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datadir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=/var/lib/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mysql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 --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pid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-file=/var/run/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mysqld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mysqld.pid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 --socket=/var/run/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mysqld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mysqld.sock</a:t>
            </a:r>
            <a:endParaRPr lang="en" sz="1800" b="0" i="0" u="none" strike="noStrike" dirty="0">
              <a:solidFill>
                <a:srgbClr val="000000"/>
              </a:solidFill>
              <a:effectLst/>
              <a:latin typeface="Lucida Console" panose="020B0609040504020204" pitchFamily="49" charset="0"/>
            </a:endParaRPr>
          </a:p>
          <a:p>
            <a:pPr marL="0" indent="0" algn="l" rtl="0">
              <a:buNone/>
            </a:pP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ExecStop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=/bin/kill -15 $MAINPID </a:t>
            </a:r>
          </a:p>
          <a:p>
            <a:pPr marL="0" indent="0" algn="l" rtl="0">
              <a:buNone/>
            </a:pP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PIDFile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=/var/run/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mysqld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/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mysql.pid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 </a:t>
            </a:r>
          </a:p>
          <a:p>
            <a:pPr marL="0" indent="0" algn="l" rtl="0">
              <a:buNone/>
            </a:pP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Restart=always </a:t>
            </a:r>
          </a:p>
          <a:p>
            <a:pPr marL="0" indent="0" algn="l" rtl="0">
              <a:buNone/>
            </a:pP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​</a:t>
            </a:r>
          </a:p>
          <a:p>
            <a:pPr marL="0" indent="0" algn="l" rtl="0">
              <a:buNone/>
            </a:pP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[Install]</a:t>
            </a:r>
          </a:p>
          <a:p>
            <a:pPr marL="0" indent="0" algn="l" rtl="0">
              <a:buNone/>
            </a:pP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WantedBy</a:t>
            </a:r>
            <a:r>
              <a:rPr lang="en" sz="1800" b="0" i="0" u="none" strike="noStrike" dirty="0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=multi-</a:t>
            </a:r>
            <a:r>
              <a:rPr lang="en" sz="1800" b="0" i="0" u="none" strike="noStrike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user.target</a:t>
            </a:r>
            <a:endParaRPr lang="en" sz="1800" b="0" i="0" u="none" strike="noStrike" dirty="0">
              <a:solidFill>
                <a:srgbClr val="000000"/>
              </a:solidFill>
              <a:effectLst/>
              <a:latin typeface="Lucida Console" panose="020B0609040504020204" pitchFamily="49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1036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93D9D-F39F-770C-05B4-AD0C7AA5D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Формат описания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A174D9-2F77-CB0A-DDD6-B875337C8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Windows.ini</a:t>
            </a:r>
            <a:r>
              <a:rPr lang="en-US" dirty="0"/>
              <a:t>-style config</a:t>
            </a:r>
          </a:p>
          <a:p>
            <a:pPr lvl="1"/>
            <a:r>
              <a:rPr lang="ru-RU" dirty="0"/>
              <a:t>Набор параметров ИМЯ=значение, но с секциями</a:t>
            </a:r>
          </a:p>
          <a:p>
            <a:pPr lvl="1"/>
            <a:r>
              <a:rPr lang="ru-RU" dirty="0"/>
              <a:t>В отличие от </a:t>
            </a:r>
            <a:r>
              <a:rPr lang="en-US" dirty="0"/>
              <a:t>TOML/YAML </a:t>
            </a:r>
            <a:r>
              <a:rPr lang="ru-RU" dirty="0"/>
              <a:t>секции плоские (только один уровень)</a:t>
            </a:r>
          </a:p>
          <a:p>
            <a:r>
              <a:rPr lang="ru-RU" dirty="0"/>
              <a:t>Наиболее важные секции</a:t>
            </a:r>
          </a:p>
          <a:p>
            <a:pPr lvl="1"/>
            <a:r>
              <a:rPr lang="en-US" dirty="0"/>
              <a:t>[unit] – </a:t>
            </a:r>
            <a:r>
              <a:rPr lang="ru-RU" dirty="0"/>
              <a:t>метаданные (описание, зависимости)</a:t>
            </a:r>
          </a:p>
          <a:p>
            <a:pPr lvl="1"/>
            <a:r>
              <a:rPr lang="en-US" dirty="0"/>
              <a:t>[service] – </a:t>
            </a:r>
            <a:r>
              <a:rPr lang="ru-RU" dirty="0"/>
              <a:t>собственно описание сервиса: как его запускать, как его останавливать, что делать если он сам помрет</a:t>
            </a:r>
            <a:endParaRPr lang="en-US" dirty="0"/>
          </a:p>
          <a:p>
            <a:pPr lvl="1"/>
            <a:r>
              <a:rPr lang="ru-RU" dirty="0"/>
              <a:t>В зависимости от типа юнита это может быть </a:t>
            </a:r>
            <a:r>
              <a:rPr lang="en-US" dirty="0"/>
              <a:t>[device], [socket] </a:t>
            </a:r>
            <a:r>
              <a:rPr lang="ru-RU" dirty="0"/>
              <a:t>и т.д.</a:t>
            </a:r>
          </a:p>
          <a:p>
            <a:pPr lvl="1"/>
            <a:r>
              <a:rPr lang="en-US" dirty="0"/>
              <a:t>[install] – </a:t>
            </a:r>
            <a:r>
              <a:rPr lang="ru-RU" dirty="0"/>
              <a:t>что делать при активации сервиса (</a:t>
            </a:r>
            <a:r>
              <a:rPr lang="en-US" dirty="0" err="1"/>
              <a:t>systemctl</a:t>
            </a:r>
            <a:r>
              <a:rPr lang="en-US" dirty="0"/>
              <a:t> enable)</a:t>
            </a:r>
            <a:endParaRPr lang="ru-RU" dirty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2615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5E41A1-29C5-47AC-3F70-A878E3E6B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Где лежат описания юнитов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914CD8-51F7-6065-14FE-844CD3872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/lib/</a:t>
            </a:r>
            <a:r>
              <a:rPr lang="en-US" dirty="0" err="1"/>
              <a:t>systemd</a:t>
            </a:r>
            <a:r>
              <a:rPr lang="en-US" dirty="0"/>
              <a:t>/system – </a:t>
            </a:r>
            <a:r>
              <a:rPr lang="ru-RU" dirty="0"/>
              <a:t>установленные в системе юниты</a:t>
            </a:r>
          </a:p>
          <a:p>
            <a:r>
              <a:rPr lang="en-US" dirty="0"/>
              <a:t>/</a:t>
            </a:r>
            <a:r>
              <a:rPr lang="en-US" dirty="0" err="1"/>
              <a:t>etc</a:t>
            </a:r>
            <a:r>
              <a:rPr lang="en-US" dirty="0"/>
              <a:t>/</a:t>
            </a:r>
            <a:r>
              <a:rPr lang="en-US" dirty="0" err="1"/>
              <a:t>systemd</a:t>
            </a:r>
            <a:r>
              <a:rPr lang="en-US" dirty="0"/>
              <a:t>/system – </a:t>
            </a:r>
            <a:r>
              <a:rPr lang="ru-RU" dirty="0"/>
              <a:t>активные (запускаемые при старте)</a:t>
            </a:r>
            <a:endParaRPr lang="en-US" dirty="0"/>
          </a:p>
          <a:p>
            <a:r>
              <a:rPr lang="ru-RU" dirty="0"/>
              <a:t>В </a:t>
            </a:r>
            <a:r>
              <a:rPr lang="en-US" dirty="0"/>
              <a:t>/</a:t>
            </a:r>
            <a:r>
              <a:rPr lang="en-US" dirty="0" err="1"/>
              <a:t>etc</a:t>
            </a:r>
            <a:r>
              <a:rPr lang="en-US" dirty="0"/>
              <a:t>/</a:t>
            </a:r>
            <a:r>
              <a:rPr lang="en-US" dirty="0" err="1"/>
              <a:t>systemd</a:t>
            </a:r>
            <a:r>
              <a:rPr lang="en-US" dirty="0"/>
              <a:t>/system </a:t>
            </a:r>
            <a:r>
              <a:rPr lang="ru-RU" dirty="0"/>
              <a:t>обычно лежат не сами юниты, а </a:t>
            </a:r>
            <a:r>
              <a:rPr lang="ru-RU" dirty="0" err="1"/>
              <a:t>симлинки</a:t>
            </a:r>
            <a:r>
              <a:rPr lang="ru-RU" dirty="0"/>
              <a:t> на </a:t>
            </a:r>
            <a:r>
              <a:rPr lang="en-US" dirty="0"/>
              <a:t>/lib/</a:t>
            </a:r>
            <a:r>
              <a:rPr lang="en-US" dirty="0" err="1"/>
              <a:t>systemd</a:t>
            </a:r>
            <a:r>
              <a:rPr lang="en-US" dirty="0"/>
              <a:t>/system, </a:t>
            </a:r>
            <a:r>
              <a:rPr lang="ru-RU" dirty="0"/>
              <a:t>причем обычно лежат не в самом </a:t>
            </a:r>
            <a:r>
              <a:rPr lang="en-US" dirty="0"/>
              <a:t>system, </a:t>
            </a:r>
            <a:r>
              <a:rPr lang="ru-RU" dirty="0"/>
              <a:t>а в подпапках </a:t>
            </a:r>
            <a:r>
              <a:rPr lang="en-US" dirty="0"/>
              <a:t>[target].wants</a:t>
            </a:r>
          </a:p>
          <a:p>
            <a:r>
              <a:rPr lang="en" dirty="0"/>
              <a:t>/</a:t>
            </a:r>
            <a:r>
              <a:rPr lang="en" dirty="0" err="1"/>
              <a:t>etc</a:t>
            </a:r>
            <a:r>
              <a:rPr lang="en" dirty="0"/>
              <a:t>/</a:t>
            </a:r>
            <a:r>
              <a:rPr lang="en" dirty="0" err="1"/>
              <a:t>systemd</a:t>
            </a:r>
            <a:r>
              <a:rPr lang="en" dirty="0"/>
              <a:t>/system/&lt;unit file&gt;.d/</a:t>
            </a:r>
            <a:r>
              <a:rPr lang="en" dirty="0" err="1"/>
              <a:t>override.conf</a:t>
            </a:r>
            <a:r>
              <a:rPr lang="en-US" dirty="0"/>
              <a:t> – </a:t>
            </a:r>
            <a:r>
              <a:rPr lang="ru-RU" dirty="0" err="1"/>
              <a:t>мержится</a:t>
            </a:r>
            <a:r>
              <a:rPr lang="ru-RU" dirty="0"/>
              <a:t> с файлом юнита, позволяет вносить локальные кастомизации, которые не будут потеряны при установке обновлений</a:t>
            </a:r>
          </a:p>
        </p:txBody>
      </p:sp>
    </p:spTree>
    <p:extLst>
      <p:ext uri="{BB962C8B-B14F-4D97-AF65-F5344CB8AC3E}">
        <p14:creationId xmlns:p14="http://schemas.microsoft.com/office/powerpoint/2010/main" val="2985754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F55779-0B99-F3CE-0BB6-719A79B68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Таржеты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9575F8-6EB3-273B-1756-DC1CD3210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dirty="0" err="1"/>
              <a:t>default.target</a:t>
            </a:r>
            <a:r>
              <a:rPr lang="ru-RU" dirty="0"/>
              <a:t> – </a:t>
            </a:r>
            <a:r>
              <a:rPr lang="ru-RU" dirty="0" err="1"/>
              <a:t>симлинк</a:t>
            </a:r>
            <a:r>
              <a:rPr lang="ru-RU" dirty="0"/>
              <a:t> на целевой </a:t>
            </a:r>
            <a:r>
              <a:rPr lang="ru-RU" dirty="0" err="1"/>
              <a:t>таржет</a:t>
            </a:r>
            <a:r>
              <a:rPr lang="ru-RU" dirty="0"/>
              <a:t> при загрузке, </a:t>
            </a:r>
            <a:br>
              <a:rPr lang="en-US" dirty="0"/>
            </a:br>
            <a:r>
              <a:rPr lang="ru-RU" dirty="0"/>
              <a:t>обычно </a:t>
            </a:r>
            <a:r>
              <a:rPr lang="en-US" dirty="0"/>
              <a:t>multi-user </a:t>
            </a:r>
            <a:r>
              <a:rPr lang="ru-RU" dirty="0"/>
              <a:t>или </a:t>
            </a:r>
            <a:r>
              <a:rPr lang="en-US" dirty="0"/>
              <a:t>graphical</a:t>
            </a:r>
            <a:endParaRPr lang="en" dirty="0"/>
          </a:p>
          <a:p>
            <a:r>
              <a:rPr lang="en" dirty="0" err="1"/>
              <a:t>poweroff.target</a:t>
            </a:r>
            <a:r>
              <a:rPr lang="en" dirty="0"/>
              <a:t> – </a:t>
            </a:r>
            <a:r>
              <a:rPr lang="ru-RU" dirty="0"/>
              <a:t>выключение питания</a:t>
            </a:r>
            <a:endParaRPr lang="en" dirty="0"/>
          </a:p>
          <a:p>
            <a:r>
              <a:rPr lang="en" dirty="0" err="1"/>
              <a:t>rescue.target</a:t>
            </a:r>
            <a:r>
              <a:rPr lang="ru-RU" dirty="0"/>
              <a:t> – «однопользовательский режим»</a:t>
            </a:r>
            <a:endParaRPr lang="en" dirty="0"/>
          </a:p>
          <a:p>
            <a:r>
              <a:rPr lang="en" dirty="0"/>
              <a:t>multi-</a:t>
            </a:r>
            <a:r>
              <a:rPr lang="en" dirty="0" err="1"/>
              <a:t>user.target</a:t>
            </a:r>
            <a:r>
              <a:rPr lang="ru-RU" dirty="0"/>
              <a:t> – типичная конфигурация сервера (без </a:t>
            </a:r>
            <a:r>
              <a:rPr lang="en-US" dirty="0"/>
              <a:t>GUI)</a:t>
            </a:r>
            <a:endParaRPr lang="en" dirty="0"/>
          </a:p>
          <a:p>
            <a:r>
              <a:rPr lang="en" dirty="0" err="1"/>
              <a:t>graphical.target</a:t>
            </a:r>
            <a:endParaRPr lang="en" dirty="0"/>
          </a:p>
          <a:p>
            <a:r>
              <a:rPr lang="en" dirty="0" err="1"/>
              <a:t>reboot.target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48866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6E1C9C-E8BD-9555-1B20-26F8B4322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этим всем управлять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A60434-A861-FE43-AC6A-D3460BAA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Init/</a:t>
            </a:r>
            <a:r>
              <a:rPr lang="en-US" dirty="0" err="1"/>
              <a:t>telinit</a:t>
            </a:r>
            <a:r>
              <a:rPr lang="en-US" dirty="0"/>
              <a:t>/shutdown – </a:t>
            </a:r>
            <a:r>
              <a:rPr lang="ru-RU" dirty="0"/>
              <a:t>легаси утилиты, используют </a:t>
            </a:r>
            <a:r>
              <a:rPr lang="ru-RU" dirty="0" err="1"/>
              <a:t>ранлевелы</a:t>
            </a:r>
            <a:r>
              <a:rPr lang="ru-RU" dirty="0"/>
              <a:t> вместо </a:t>
            </a:r>
            <a:r>
              <a:rPr lang="en-US" dirty="0" err="1"/>
              <a:t>systemd</a:t>
            </a:r>
            <a:r>
              <a:rPr lang="en-US" dirty="0"/>
              <a:t> target</a:t>
            </a:r>
            <a:endParaRPr lang="ru-RU" dirty="0"/>
          </a:p>
          <a:p>
            <a:r>
              <a:rPr lang="en-US" dirty="0"/>
              <a:t>halt, reboot, </a:t>
            </a:r>
            <a:r>
              <a:rPr lang="en-US" dirty="0" err="1"/>
              <a:t>poweroff</a:t>
            </a:r>
            <a:endParaRPr lang="ru-RU" dirty="0"/>
          </a:p>
          <a:p>
            <a:r>
              <a:rPr lang="en-US" dirty="0"/>
              <a:t>service – </a:t>
            </a:r>
            <a:r>
              <a:rPr lang="ru-RU" dirty="0"/>
              <a:t>тоже легаси утилита, но умная: понимает, каким сервисом или </a:t>
            </a:r>
            <a:r>
              <a:rPr lang="ru-RU" dirty="0" err="1"/>
              <a:t>инитом</a:t>
            </a:r>
            <a:r>
              <a:rPr lang="ru-RU" dirty="0"/>
              <a:t> управляет (</a:t>
            </a:r>
            <a:r>
              <a:rPr lang="en-US" dirty="0" err="1"/>
              <a:t>systemV</a:t>
            </a:r>
            <a:r>
              <a:rPr lang="en-US" dirty="0"/>
              <a:t> </a:t>
            </a:r>
            <a:r>
              <a:rPr lang="ru-RU" dirty="0"/>
              <a:t>или </a:t>
            </a:r>
            <a:r>
              <a:rPr lang="en-US" dirty="0" err="1"/>
              <a:t>systemd</a:t>
            </a:r>
            <a:r>
              <a:rPr lang="en-US" dirty="0"/>
              <a:t>) </a:t>
            </a:r>
          </a:p>
          <a:p>
            <a:r>
              <a:rPr lang="en-US" dirty="0" err="1"/>
              <a:t>systemctl</a:t>
            </a:r>
            <a:r>
              <a:rPr lang="en-US" dirty="0"/>
              <a:t> – </a:t>
            </a:r>
            <a:r>
              <a:rPr lang="ru-RU" dirty="0"/>
              <a:t>основной инструмент админа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479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0978C-370C-7283-8E5E-C1889D35C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systemctl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7728AC-A9B3-AA77-53C8-C83C78571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dirty="0" err="1"/>
              <a:t>systemctl</a:t>
            </a:r>
            <a:r>
              <a:rPr lang="en" dirty="0"/>
              <a:t> list-units</a:t>
            </a:r>
          </a:p>
          <a:p>
            <a:r>
              <a:rPr lang="en" dirty="0" err="1"/>
              <a:t>systemctl</a:t>
            </a:r>
            <a:r>
              <a:rPr lang="en" dirty="0"/>
              <a:t> list-unit-files</a:t>
            </a:r>
          </a:p>
          <a:p>
            <a:r>
              <a:rPr lang="en" dirty="0" err="1"/>
              <a:t>systemctl</a:t>
            </a:r>
            <a:r>
              <a:rPr lang="en" dirty="0"/>
              <a:t> list-dependencies</a:t>
            </a:r>
          </a:p>
          <a:p>
            <a:r>
              <a:rPr lang="en" dirty="0" err="1"/>
              <a:t>systemctl</a:t>
            </a:r>
            <a:r>
              <a:rPr lang="en" dirty="0"/>
              <a:t> list-dependencies UNIT_FILE</a:t>
            </a:r>
          </a:p>
        </p:txBody>
      </p:sp>
    </p:spTree>
    <p:extLst>
      <p:ext uri="{BB962C8B-B14F-4D97-AF65-F5344CB8AC3E}">
        <p14:creationId xmlns:p14="http://schemas.microsoft.com/office/powerpoint/2010/main" val="1102887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9BDBE-6CF6-C1DC-A5B4-DAC71D915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systemctl</a:t>
            </a:r>
            <a:r>
              <a:rPr lang="en-US" dirty="0"/>
              <a:t>  </a:t>
            </a:r>
            <a:r>
              <a:rPr lang="ru-RU" dirty="0"/>
              <a:t>(продолжение)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68C71C-B934-474E-0387-DD1686B05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" dirty="0" err="1"/>
              <a:t>systemctl</a:t>
            </a:r>
            <a:r>
              <a:rPr lang="en" dirty="0"/>
              <a:t> status SERVICE</a:t>
            </a:r>
          </a:p>
          <a:p>
            <a:r>
              <a:rPr lang="en" dirty="0" err="1"/>
              <a:t>systemctl</a:t>
            </a:r>
            <a:r>
              <a:rPr lang="en" dirty="0"/>
              <a:t> show SERVICE</a:t>
            </a:r>
          </a:p>
          <a:p>
            <a:r>
              <a:rPr lang="en" dirty="0" err="1"/>
              <a:t>systemctl</a:t>
            </a:r>
            <a:r>
              <a:rPr lang="en" dirty="0"/>
              <a:t> start SERVICE</a:t>
            </a:r>
          </a:p>
          <a:p>
            <a:r>
              <a:rPr lang="en" dirty="0" err="1"/>
              <a:t>systemctl</a:t>
            </a:r>
            <a:r>
              <a:rPr lang="en" dirty="0"/>
              <a:t> stop SERVICE</a:t>
            </a:r>
          </a:p>
          <a:p>
            <a:r>
              <a:rPr lang="en" dirty="0" err="1"/>
              <a:t>systemctl</a:t>
            </a:r>
            <a:r>
              <a:rPr lang="en" dirty="0"/>
              <a:t> restart SERVICE</a:t>
            </a:r>
          </a:p>
          <a:p>
            <a:r>
              <a:rPr lang="en" dirty="0" err="1"/>
              <a:t>systemctl</a:t>
            </a:r>
            <a:r>
              <a:rPr lang="en" dirty="0"/>
              <a:t> enable SERVICE – </a:t>
            </a:r>
            <a:r>
              <a:rPr lang="ru-RU" dirty="0"/>
              <a:t>будет стартовать при загрузке</a:t>
            </a:r>
          </a:p>
          <a:p>
            <a:r>
              <a:rPr lang="en" dirty="0" err="1"/>
              <a:t>systemctl</a:t>
            </a:r>
            <a:r>
              <a:rPr lang="en" dirty="0"/>
              <a:t> disable SERVICE</a:t>
            </a:r>
            <a:r>
              <a:rPr lang="ru-RU" dirty="0"/>
              <a:t> - больше не будет стартовать при загрузке</a:t>
            </a:r>
            <a:endParaRPr lang="en" dirty="0"/>
          </a:p>
          <a:p>
            <a:r>
              <a:rPr lang="en" dirty="0" err="1"/>
              <a:t>systemctl</a:t>
            </a:r>
            <a:r>
              <a:rPr lang="en" dirty="0"/>
              <a:t> reload-or-restart SERVICE</a:t>
            </a:r>
          </a:p>
          <a:p>
            <a:r>
              <a:rPr lang="en" dirty="0" err="1"/>
              <a:t>systemctl</a:t>
            </a:r>
            <a:r>
              <a:rPr lang="en" dirty="0"/>
              <a:t> mask SERVICE</a:t>
            </a:r>
            <a:r>
              <a:rPr lang="ru-RU" dirty="0"/>
              <a:t> -</a:t>
            </a:r>
            <a:r>
              <a:rPr lang="en" dirty="0"/>
              <a:t> /</a:t>
            </a:r>
            <a:r>
              <a:rPr lang="en" dirty="0" err="1"/>
              <a:t>etc</a:t>
            </a:r>
            <a:r>
              <a:rPr lang="en" dirty="0"/>
              <a:t>/</a:t>
            </a:r>
            <a:r>
              <a:rPr lang="en" dirty="0" err="1"/>
              <a:t>systemd</a:t>
            </a:r>
            <a:r>
              <a:rPr lang="en" dirty="0"/>
              <a:t>/system/</a:t>
            </a:r>
            <a:r>
              <a:rPr lang="en-US" dirty="0"/>
              <a:t>SERVICE</a:t>
            </a:r>
            <a:r>
              <a:rPr lang="en" dirty="0"/>
              <a:t>.service → /dev/null.</a:t>
            </a:r>
          </a:p>
          <a:p>
            <a:r>
              <a:rPr lang="en" dirty="0" err="1"/>
              <a:t>systemctl</a:t>
            </a:r>
            <a:r>
              <a:rPr lang="en" dirty="0"/>
              <a:t> unmask SERVICE</a:t>
            </a:r>
          </a:p>
        </p:txBody>
      </p:sp>
    </p:spTree>
    <p:extLst>
      <p:ext uri="{BB962C8B-B14F-4D97-AF65-F5344CB8AC3E}">
        <p14:creationId xmlns:p14="http://schemas.microsoft.com/office/powerpoint/2010/main" val="1151077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7AEA5-9538-FF10-2A2A-FDD493644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Еще полезные команды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B16B5A-2EBB-A21D-C90F-5783B2EBA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journalctl</a:t>
            </a:r>
            <a:r>
              <a:rPr lang="en-US" dirty="0"/>
              <a:t> –u SERVICE</a:t>
            </a:r>
          </a:p>
          <a:p>
            <a:r>
              <a:rPr lang="en-US" dirty="0" err="1"/>
              <a:t>systemctl</a:t>
            </a:r>
            <a:r>
              <a:rPr lang="en-US" dirty="0"/>
              <a:t> --state=failed</a:t>
            </a:r>
          </a:p>
          <a:p>
            <a:r>
              <a:rPr lang="en-US" dirty="0" err="1"/>
              <a:t>systemctl</a:t>
            </a:r>
            <a:r>
              <a:rPr lang="en-US" dirty="0"/>
              <a:t>-analyze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0280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E8A17E-7041-36EE-6526-522D0B1B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еще умеет </a:t>
            </a:r>
            <a:r>
              <a:rPr lang="en-US" dirty="0" err="1"/>
              <a:t>systemd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1A15C5-7188-313A-1E9C-1BBAE5C67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Ресурсные квоты для сервисов (</a:t>
            </a:r>
            <a:r>
              <a:rPr lang="en-US" dirty="0" err="1"/>
              <a:t>cgroup</a:t>
            </a:r>
            <a:r>
              <a:rPr lang="en-US" dirty="0"/>
              <a:t>)</a:t>
            </a:r>
          </a:p>
          <a:p>
            <a:r>
              <a:rPr lang="ru-RU" dirty="0"/>
              <a:t>Пользовательские сервисы</a:t>
            </a:r>
          </a:p>
          <a:p>
            <a:pPr lvl="1"/>
            <a:r>
              <a:rPr lang="en" dirty="0"/>
              <a:t>/</a:t>
            </a:r>
            <a:r>
              <a:rPr lang="en" dirty="0" err="1"/>
              <a:t>etc</a:t>
            </a:r>
            <a:r>
              <a:rPr lang="en" dirty="0"/>
              <a:t>/</a:t>
            </a:r>
            <a:r>
              <a:rPr lang="en" dirty="0" err="1"/>
              <a:t>systemd</a:t>
            </a:r>
            <a:r>
              <a:rPr lang="en" dirty="0"/>
              <a:t>/user </a:t>
            </a:r>
            <a:r>
              <a:rPr lang="ru-RU" dirty="0"/>
              <a:t>(для всех юзеров)</a:t>
            </a:r>
          </a:p>
          <a:p>
            <a:pPr lvl="1"/>
            <a:r>
              <a:rPr lang="en" dirty="0"/>
              <a:t>$HOME/.config/</a:t>
            </a:r>
            <a:r>
              <a:rPr lang="en" dirty="0" err="1"/>
              <a:t>systemd</a:t>
            </a:r>
            <a:r>
              <a:rPr lang="en" dirty="0"/>
              <a:t>/user/</a:t>
            </a:r>
            <a:r>
              <a:rPr lang="ru-RU" dirty="0"/>
              <a:t> (персональные)</a:t>
            </a:r>
          </a:p>
          <a:p>
            <a:r>
              <a:rPr lang="ru-RU" dirty="0"/>
              <a:t>Задания по расписанию (</a:t>
            </a:r>
            <a:r>
              <a:rPr lang="en-US" dirty="0"/>
              <a:t>.timer </a:t>
            </a:r>
            <a:r>
              <a:rPr lang="ru-RU" dirty="0"/>
              <a:t>юниты)</a:t>
            </a:r>
          </a:p>
        </p:txBody>
      </p:sp>
    </p:spTree>
    <p:extLst>
      <p:ext uri="{BB962C8B-B14F-4D97-AF65-F5344CB8AC3E}">
        <p14:creationId xmlns:p14="http://schemas.microsoft.com/office/powerpoint/2010/main" val="37433641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1224</Words>
  <Application>Microsoft Macintosh PowerPoint</Application>
  <PresentationFormat>Широкоэкранный</PresentationFormat>
  <Paragraphs>141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Lucida Console</vt:lpstr>
      <vt:lpstr>Тема Office</vt:lpstr>
      <vt:lpstr>Systemd и немного про sysv init</vt:lpstr>
      <vt:lpstr>Что такое init в Unix-системах</vt:lpstr>
      <vt:lpstr>Какие init встречались в Linux </vt:lpstr>
      <vt:lpstr>Что еще было/есть</vt:lpstr>
      <vt:lpstr>System V style init  (сначала маленький экскурс в историю…)</vt:lpstr>
      <vt:lpstr>Уровень запуска</vt:lpstr>
      <vt:lpstr>Откуда берется список процессов?</vt:lpstr>
      <vt:lpstr>/etc/rc[0-6].d</vt:lpstr>
      <vt:lpstr>Как это понимать </vt:lpstr>
      <vt:lpstr>Недостатки SystemV-style init</vt:lpstr>
      <vt:lpstr>Источники вдохновения  (в хронологическом порядке)</vt:lpstr>
      <vt:lpstr>Основные понятия systemd: unit</vt:lpstr>
      <vt:lpstr>Пример описания юнита</vt:lpstr>
      <vt:lpstr>Формат описания</vt:lpstr>
      <vt:lpstr>Где лежат описания юнитов</vt:lpstr>
      <vt:lpstr>Таржеты</vt:lpstr>
      <vt:lpstr>Как этим всем управлять</vt:lpstr>
      <vt:lpstr>systemctl</vt:lpstr>
      <vt:lpstr>systemctl  (продолжение)</vt:lpstr>
      <vt:lpstr>Еще полезные команды</vt:lpstr>
      <vt:lpstr>Что еще умеет systemd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Dmitry Irtegov</dc:creator>
  <cp:lastModifiedBy>Dmitry Irtegov</cp:lastModifiedBy>
  <cp:revision>1</cp:revision>
  <dcterms:created xsi:type="dcterms:W3CDTF">2024-10-06T14:34:46Z</dcterms:created>
  <dcterms:modified xsi:type="dcterms:W3CDTF">2024-10-06T16:11:34Z</dcterms:modified>
</cp:coreProperties>
</file>