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6" r:id="rId6"/>
    <p:sldId id="260" r:id="rId7"/>
    <p:sldId id="267" r:id="rId8"/>
    <p:sldId id="261" r:id="rId9"/>
    <p:sldId id="262" r:id="rId10"/>
    <p:sldId id="263" r:id="rId11"/>
    <p:sldId id="268" r:id="rId12"/>
    <p:sldId id="264" r:id="rId13"/>
    <p:sldId id="265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4" r:id="rId27"/>
    <p:sldId id="285" r:id="rId28"/>
    <p:sldId id="286" r:id="rId29"/>
    <p:sldId id="281" r:id="rId30"/>
    <p:sldId id="282" r:id="rId31"/>
    <p:sldId id="283" r:id="rId32"/>
    <p:sldId id="287" r:id="rId33"/>
    <p:sldId id="288" r:id="rId34"/>
    <p:sldId id="289" r:id="rId35"/>
    <p:sldId id="290" r:id="rId3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234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B425CF-C400-4571-9FCE-4393272B5867}" type="datetimeFigureOut">
              <a:rPr lang="ru-RU" smtClean="0"/>
              <a:t>01.08.2014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0E88CD-1654-4074-9643-3119F3945DD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343959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B425CF-C400-4571-9FCE-4393272B5867}" type="datetimeFigureOut">
              <a:rPr lang="ru-RU" smtClean="0"/>
              <a:t>01.08.2014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0E88CD-1654-4074-9643-3119F3945DD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37513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B425CF-C400-4571-9FCE-4393272B5867}" type="datetimeFigureOut">
              <a:rPr lang="ru-RU" smtClean="0"/>
              <a:t>01.08.2014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0E88CD-1654-4074-9643-3119F3945DD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22692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B425CF-C400-4571-9FCE-4393272B5867}" type="datetimeFigureOut">
              <a:rPr lang="ru-RU" smtClean="0"/>
              <a:t>01.08.2014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0E88CD-1654-4074-9643-3119F3945DD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06153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B425CF-C400-4571-9FCE-4393272B5867}" type="datetimeFigureOut">
              <a:rPr lang="ru-RU" smtClean="0"/>
              <a:t>01.08.2014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0E88CD-1654-4074-9643-3119F3945DD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10250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B425CF-C400-4571-9FCE-4393272B5867}" type="datetimeFigureOut">
              <a:rPr lang="ru-RU" smtClean="0"/>
              <a:t>01.08.2014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0E88CD-1654-4074-9643-3119F3945DD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18851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B425CF-C400-4571-9FCE-4393272B5867}" type="datetimeFigureOut">
              <a:rPr lang="ru-RU" smtClean="0"/>
              <a:t>01.08.2014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0E88CD-1654-4074-9643-3119F3945DD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67405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B425CF-C400-4571-9FCE-4393272B5867}" type="datetimeFigureOut">
              <a:rPr lang="ru-RU" smtClean="0"/>
              <a:t>01.08.2014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0E88CD-1654-4074-9643-3119F3945DD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117915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B425CF-C400-4571-9FCE-4393272B5867}" type="datetimeFigureOut">
              <a:rPr lang="ru-RU" smtClean="0"/>
              <a:t>01.08.2014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0E88CD-1654-4074-9643-3119F3945DD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31080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B425CF-C400-4571-9FCE-4393272B5867}" type="datetimeFigureOut">
              <a:rPr lang="ru-RU" smtClean="0"/>
              <a:t>01.08.2014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0E88CD-1654-4074-9643-3119F3945DD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34303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B425CF-C400-4571-9FCE-4393272B5867}" type="datetimeFigureOut">
              <a:rPr lang="ru-RU" smtClean="0"/>
              <a:t>01.08.2014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0E88CD-1654-4074-9643-3119F3945DD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622696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B425CF-C400-4571-9FCE-4393272B5867}" type="datetimeFigureOut">
              <a:rPr lang="ru-RU" smtClean="0"/>
              <a:t>01.08.2014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0E88CD-1654-4074-9643-3119F3945DD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513762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484784"/>
            <a:ext cx="7772400" cy="1470025"/>
          </a:xfrm>
        </p:spPr>
        <p:txBody>
          <a:bodyPr>
            <a:noAutofit/>
          </a:bodyPr>
          <a:lstStyle/>
          <a:p>
            <a:r>
              <a:rPr lang="ru-RU" sz="2800" dirty="0" smtClean="0"/>
              <a:t>Комплекс библиотек для написания программ </a:t>
            </a:r>
            <a:r>
              <a:rPr lang="ru-RU" sz="2800" dirty="0" smtClean="0"/>
              <a:t>на </a:t>
            </a:r>
            <a:r>
              <a:rPr lang="ru-RU" sz="2800" dirty="0" smtClean="0"/>
              <a:t>основе аугментированной (дополненной) реальности с использованием “Oculus Rift</a:t>
            </a:r>
            <a:r>
              <a:rPr lang="ru-RU" sz="2800" dirty="0" smtClean="0"/>
              <a:t>”</a:t>
            </a:r>
            <a:br>
              <a:rPr lang="ru-RU" sz="2800" dirty="0" smtClean="0"/>
            </a:br>
            <a:r>
              <a:rPr lang="en-US" sz="2800" dirty="0" smtClean="0"/>
              <a:t>&amp;</a:t>
            </a:r>
            <a:br>
              <a:rPr lang="en-US" sz="2800" dirty="0" smtClean="0"/>
            </a:br>
            <a:r>
              <a:rPr lang="ru-RU" sz="2800" dirty="0" smtClean="0"/>
              <a:t>Игра демонстрирующая возможности библиотек</a:t>
            </a:r>
            <a:endParaRPr lang="ru-RU" sz="28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ru-RU" dirty="0" err="1" smtClean="0"/>
              <a:t>Свитов</a:t>
            </a:r>
            <a:r>
              <a:rPr lang="ru-RU" dirty="0" smtClean="0"/>
              <a:t> Давид</a:t>
            </a:r>
          </a:p>
          <a:p>
            <a:r>
              <a:rPr lang="ru-RU" dirty="0" err="1" smtClean="0"/>
              <a:t>Милованова</a:t>
            </a:r>
            <a:r>
              <a:rPr lang="ru-RU" dirty="0" smtClean="0"/>
              <a:t> Арина</a:t>
            </a:r>
          </a:p>
          <a:p>
            <a:r>
              <a:rPr lang="ru-RU" dirty="0" smtClean="0"/>
              <a:t>Евгений </a:t>
            </a:r>
            <a:r>
              <a:rPr lang="ru-RU" dirty="0" err="1" smtClean="0"/>
              <a:t>Семенюк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94909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Дополненная реальность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b="1" dirty="0" smtClean="0"/>
              <a:t>Дополненная реальность</a:t>
            </a:r>
            <a:r>
              <a:rPr lang="ru-RU" dirty="0" smtClean="0"/>
              <a:t>— среда с прямым или косвенным дополнением физического мира цифровыми данными в режиме реального времени при помощи компьютерных устройств.</a:t>
            </a:r>
          </a:p>
          <a:p>
            <a:r>
              <a:rPr lang="ru-RU" b="1" dirty="0" smtClean="0"/>
              <a:t>Маркер</a:t>
            </a:r>
            <a:r>
              <a:rPr lang="ru-RU" dirty="0" smtClean="0"/>
              <a:t> - заранее заданное изображение вводимое в поле зрения камеры с целью определения его позиции в реальном мире.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47360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Поиск маркера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Обесцвечивание изображения</a:t>
            </a:r>
          </a:p>
          <a:p>
            <a:r>
              <a:rPr lang="ru-RU" dirty="0" smtClean="0"/>
              <a:t>Бинаризация изображения</a:t>
            </a:r>
          </a:p>
          <a:p>
            <a:r>
              <a:rPr lang="ru-RU" dirty="0" smtClean="0"/>
              <a:t>Поиск контуров</a:t>
            </a:r>
          </a:p>
          <a:p>
            <a:r>
              <a:rPr lang="ru-RU" dirty="0" smtClean="0"/>
              <a:t>Отсеивание контуров</a:t>
            </a:r>
          </a:p>
          <a:p>
            <a:r>
              <a:rPr lang="ru-RU" dirty="0" smtClean="0"/>
              <a:t>Определение соответствия найденного изображения искомому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774363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Обесцвечивание изображения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П</a:t>
            </a:r>
            <a:r>
              <a:rPr lang="ru-RU" dirty="0" smtClean="0"/>
              <a:t>реобразования картинки из RGB в </a:t>
            </a:r>
            <a:r>
              <a:rPr lang="ru-RU" dirty="0" err="1" smtClean="0"/>
              <a:t>Gray</a:t>
            </a:r>
            <a:r>
              <a:rPr lang="en-US" dirty="0" smtClean="0"/>
              <a:t>:</a:t>
            </a:r>
          </a:p>
          <a:p>
            <a:endParaRPr lang="ru-RU" dirty="0" smtClean="0"/>
          </a:p>
          <a:p>
            <a:pPr marL="0" indent="0" algn="ctr">
              <a:buNone/>
            </a:pPr>
            <a:r>
              <a:rPr lang="ru-RU" dirty="0" smtClean="0"/>
              <a:t>Для каждого пикселя изображения:</a:t>
            </a:r>
            <a:endParaRPr lang="ru-RU" dirty="0"/>
          </a:p>
          <a:p>
            <a:pPr marL="0" indent="0" algn="ctr">
              <a:buNone/>
            </a:pPr>
            <a:r>
              <a:rPr lang="ru-RU" dirty="0" smtClean="0"/>
              <a:t>Y &lt;- 0.299*R + 0.587*G + 0.114*B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577847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4106" y="1600200"/>
            <a:ext cx="5735787" cy="4525963"/>
          </a:xfrm>
        </p:spPr>
      </p:pic>
    </p:spTree>
    <p:extLst>
      <p:ext uri="{BB962C8B-B14F-4D97-AF65-F5344CB8AC3E}">
        <p14:creationId xmlns:p14="http://schemas.microsoft.com/office/powerpoint/2010/main" val="4530053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Бинаризация изображения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dirty="0" err="1" smtClean="0"/>
              <a:t>dst</a:t>
            </a:r>
            <a:r>
              <a:rPr lang="ru-RU" dirty="0" smtClean="0"/>
              <a:t> - </a:t>
            </a:r>
            <a:r>
              <a:rPr lang="ru-RU" dirty="0" err="1"/>
              <a:t>б</a:t>
            </a:r>
            <a:r>
              <a:rPr lang="ru-RU" dirty="0" err="1" smtClean="0"/>
              <a:t>инаризированное</a:t>
            </a:r>
            <a:r>
              <a:rPr lang="ru-RU" dirty="0" smtClean="0"/>
              <a:t> изображение</a:t>
            </a:r>
          </a:p>
          <a:p>
            <a:pPr marL="0" indent="0">
              <a:buNone/>
            </a:pPr>
            <a:r>
              <a:rPr lang="ru-RU" dirty="0" err="1" smtClean="0"/>
              <a:t>src</a:t>
            </a:r>
            <a:r>
              <a:rPr lang="ru-RU" dirty="0" smtClean="0"/>
              <a:t> - исходное(уже обесцвеченное) изображение			</a:t>
            </a:r>
          </a:p>
          <a:p>
            <a:pPr marL="0" indent="0" algn="ctr">
              <a:buNone/>
            </a:pPr>
            <a:r>
              <a:rPr lang="ru-RU" dirty="0" err="1" smtClean="0"/>
              <a:t>dst</a:t>
            </a:r>
            <a:r>
              <a:rPr lang="ru-RU" dirty="0" smtClean="0"/>
              <a:t>(i, j) = 255  если </a:t>
            </a:r>
            <a:r>
              <a:rPr lang="ru-RU" dirty="0" err="1" smtClean="0"/>
              <a:t>src</a:t>
            </a:r>
            <a:r>
              <a:rPr lang="ru-RU" dirty="0" smtClean="0"/>
              <a:t>(i, j) &gt; 80</a:t>
            </a:r>
          </a:p>
          <a:p>
            <a:pPr marL="0" indent="0" algn="ctr">
              <a:buNone/>
            </a:pPr>
            <a:r>
              <a:rPr lang="ru-RU" dirty="0" smtClean="0"/>
              <a:t>0</a:t>
            </a:r>
            <a:r>
              <a:rPr lang="en-US" dirty="0" smtClean="0"/>
              <a:t> </a:t>
            </a:r>
            <a:r>
              <a:rPr lang="ru-RU" dirty="0" smtClean="0"/>
              <a:t>иначе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ru-RU" dirty="0" smtClean="0"/>
              <a:t>80 - пороговое значение</a:t>
            </a:r>
          </a:p>
          <a:p>
            <a:pPr marL="0" indent="0">
              <a:buNone/>
            </a:pPr>
            <a:r>
              <a:rPr lang="ru-RU" dirty="0" smtClean="0"/>
              <a:t>0 - чёрный</a:t>
            </a:r>
          </a:p>
          <a:p>
            <a:pPr marL="0" indent="0">
              <a:buNone/>
            </a:pPr>
            <a:r>
              <a:rPr lang="ru-RU" dirty="0" smtClean="0"/>
              <a:t>255 - белый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616498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8298" y="1600200"/>
            <a:ext cx="5707404" cy="4525963"/>
          </a:xfrm>
        </p:spPr>
      </p:pic>
    </p:spTree>
    <p:extLst>
      <p:ext uri="{BB962C8B-B14F-4D97-AF65-F5344CB8AC3E}">
        <p14:creationId xmlns:p14="http://schemas.microsoft.com/office/powerpoint/2010/main" val="16686886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Поиск контуров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Suzuki, S. and Abe, K., Topological Structural Analysis of Digitized Binary Images by Border Following. CVGIP 30 1, </a:t>
            </a:r>
            <a:r>
              <a:rPr lang="en-US" dirty="0" err="1" smtClean="0"/>
              <a:t>pp</a:t>
            </a:r>
            <a:r>
              <a:rPr lang="en-US" dirty="0" smtClean="0"/>
              <a:t> 32-46 (1985)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933841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Отсеивание контуров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Контур должен удовлетворять следующим условиям: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Иметь 4 вершины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Иметь площадь выше заданного порога(для отсеивания шумовых контуров)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Быть выпуклым многоугольником без самопересечения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445983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Определение соответствия найденного изображения искомому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Получение перспективных трансформаций контура в виде матрицы 3x3</a:t>
            </a:r>
          </a:p>
          <a:p>
            <a:r>
              <a:rPr lang="ru-RU" dirty="0" smtClean="0"/>
              <a:t>Применение трансформации изображения для выравнивания</a:t>
            </a:r>
          </a:p>
          <a:p>
            <a:pPr marL="0" indent="0">
              <a:buNone/>
            </a:pPr>
            <a:endParaRPr lang="ru-RU" dirty="0"/>
          </a:p>
          <a:p>
            <a:r>
              <a:rPr lang="ru-RU" dirty="0" smtClean="0"/>
              <a:t>Сравнение изображения с искомым</a:t>
            </a:r>
          </a:p>
          <a:p>
            <a:pPr marL="0" indent="0">
              <a:buNone/>
            </a:pPr>
            <a:r>
              <a:rPr lang="ru-RU" dirty="0" smtClean="0"/>
              <a:t>(4 сравнения для изображений отличных на 90 градусный поворот)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7743" y="3802052"/>
            <a:ext cx="4619625" cy="428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55867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8393" y="2729548"/>
            <a:ext cx="2067214" cy="2267267"/>
          </a:xfrm>
        </p:spPr>
      </p:pic>
    </p:spTree>
    <p:extLst>
      <p:ext uri="{BB962C8B-B14F-4D97-AF65-F5344CB8AC3E}">
        <p14:creationId xmlns:p14="http://schemas.microsoft.com/office/powerpoint/2010/main" val="386630287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Р</a:t>
            </a:r>
            <a:r>
              <a:rPr lang="ru-RU" dirty="0" smtClean="0"/>
              <a:t>асчёт положения маркера в пространстве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Итеративный способ. Ищем позицию, которая минимизирует ошибку </a:t>
            </a:r>
            <a:r>
              <a:rPr lang="ru-RU" dirty="0" err="1" smtClean="0"/>
              <a:t>перепроецирование</a:t>
            </a:r>
            <a:r>
              <a:rPr lang="ru-RU" dirty="0" smtClean="0"/>
              <a:t>, то есть сумму квадратов расстояний между наблюдаемой проекций вершин изображения и </a:t>
            </a:r>
            <a:r>
              <a:rPr lang="ru-RU" dirty="0" err="1" smtClean="0"/>
              <a:t>полученой</a:t>
            </a:r>
            <a:r>
              <a:rPr lang="ru-RU" dirty="0" smtClean="0"/>
              <a:t> на основе вычисляемого положения объекта.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2940349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5760" y="1772152"/>
            <a:ext cx="3972480" cy="4182059"/>
          </a:xfrm>
        </p:spPr>
      </p:pic>
    </p:spTree>
    <p:extLst>
      <p:ext uri="{BB962C8B-B14F-4D97-AF65-F5344CB8AC3E}">
        <p14:creationId xmlns:p14="http://schemas.microsoft.com/office/powerpoint/2010/main" val="280860272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Разработка </a:t>
            </a:r>
            <a:r>
              <a:rPr lang="ru-RU" dirty="0" err="1" smtClean="0"/>
              <a:t>Oculus</a:t>
            </a:r>
            <a:r>
              <a:rPr lang="ru-RU" dirty="0" smtClean="0"/>
              <a:t> API для дополненной реальности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 smtClean="0"/>
              <a:t>Реализовать API для генерации картинки корректно отображающейся в </a:t>
            </a:r>
            <a:r>
              <a:rPr lang="ru-RU" dirty="0" err="1" smtClean="0"/>
              <a:t>Oculus</a:t>
            </a:r>
            <a:r>
              <a:rPr lang="ru-RU" dirty="0" smtClean="0"/>
              <a:t> </a:t>
            </a:r>
            <a:r>
              <a:rPr lang="ru-RU" dirty="0" err="1" smtClean="0"/>
              <a:t>Rift</a:t>
            </a:r>
            <a:r>
              <a:rPr lang="ru-RU" dirty="0" smtClean="0"/>
              <a:t>.</a:t>
            </a:r>
          </a:p>
          <a:p>
            <a:r>
              <a:rPr lang="ru-RU" dirty="0" smtClean="0"/>
              <a:t>Лёгкий для программиста интерфейс API</a:t>
            </a:r>
          </a:p>
          <a:p>
            <a:r>
              <a:rPr lang="ru-RU" dirty="0" smtClean="0"/>
              <a:t>Возможность использования для каждого глаза фонового изображения с соответствующей камеры с дальнейшим дополнением картинки 3</a:t>
            </a:r>
            <a:r>
              <a:rPr lang="en-US" dirty="0" smtClean="0"/>
              <a:t>D</a:t>
            </a:r>
            <a:r>
              <a:rPr lang="ru-RU" dirty="0" smtClean="0"/>
              <a:t> объектами </a:t>
            </a:r>
          </a:p>
          <a:p>
            <a:r>
              <a:rPr lang="ru-RU" dirty="0" err="1" smtClean="0"/>
              <a:t>Стереокалибровка</a:t>
            </a:r>
            <a:r>
              <a:rPr lang="ru-RU" dirty="0" smtClean="0"/>
              <a:t> изображений с двух камер для корректного отображения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8921309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Стереорендеренг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Производиться рендеринг изображения для каждого глаза.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Устанавливается камера и </a:t>
            </a:r>
            <a:r>
              <a:rPr lang="ru-RU" dirty="0" err="1" smtClean="0"/>
              <a:t>вьюпорт</a:t>
            </a:r>
            <a:endParaRPr lang="ru-RU" dirty="0" smtClean="0"/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Загружается и отображается первая фоновая картинка(с камеры)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Рендеринг сцены</a:t>
            </a:r>
          </a:p>
          <a:p>
            <a:r>
              <a:rPr lang="ru-RU" dirty="0" smtClean="0"/>
              <a:t>Для второго глаза аналогично.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2842424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6639" y="1600200"/>
            <a:ext cx="6490722" cy="4525963"/>
          </a:xfrm>
        </p:spPr>
      </p:pic>
    </p:spTree>
    <p:extLst>
      <p:ext uri="{BB962C8B-B14F-4D97-AF65-F5344CB8AC3E}">
        <p14:creationId xmlns:p14="http://schemas.microsoft.com/office/powerpoint/2010/main" val="149892342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Проблема калибровки стереокамер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Проблема вытекает из способа крепления камер на шлеме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9752" y="2852936"/>
            <a:ext cx="4716016" cy="3537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262043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Стереокалибровка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Отказ от общепринятого способа с умножением на матрицу – слишком медленно.</a:t>
            </a:r>
          </a:p>
          <a:p>
            <a:r>
              <a:rPr lang="ru-RU" dirty="0" smtClean="0"/>
              <a:t>Для программ реального времени реализован функционал позволяющий выравнивать пару изображений без потерь по времени.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8276661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6" name="Объект 1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754346"/>
            <a:ext cx="8229600" cy="4217670"/>
          </a:xfrm>
        </p:spPr>
      </p:pic>
    </p:spTree>
    <p:extLst>
      <p:ext uri="{BB962C8B-B14F-4D97-AF65-F5344CB8AC3E}">
        <p14:creationId xmlns:p14="http://schemas.microsoft.com/office/powerpoint/2010/main" val="208861457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Искажение изображения для компенсации искривления от линз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Возможные пути решения.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Проецирование текстуры на сферу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Шейдер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Пиксельный фильтр(тот же шейдер, но расчёт происходит на процессоре)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5869085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Пиксельный фильтр</a:t>
            </a:r>
            <a:endParaRPr lang="ru-RU" dirty="0"/>
          </a:p>
        </p:txBody>
      </p:sp>
      <p:pic>
        <p:nvPicPr>
          <p:cNvPr id="8" name="Объект 7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1229" y="1600200"/>
            <a:ext cx="7241541" cy="4525963"/>
          </a:xfrm>
        </p:spPr>
      </p:pic>
    </p:spTree>
    <p:extLst>
      <p:ext uri="{BB962C8B-B14F-4D97-AF65-F5344CB8AC3E}">
        <p14:creationId xmlns:p14="http://schemas.microsoft.com/office/powerpoint/2010/main" val="96814781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Шейдер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in – </a:t>
            </a:r>
            <a:r>
              <a:rPr lang="ru-RU" dirty="0" smtClean="0"/>
              <a:t>где взять пиксель</a:t>
            </a:r>
            <a:r>
              <a:rPr lang="en-US" dirty="0" smtClean="0"/>
              <a:t> </a:t>
            </a:r>
            <a:endParaRPr lang="ru-RU" dirty="0" smtClean="0"/>
          </a:p>
          <a:p>
            <a:r>
              <a:rPr lang="en-US" dirty="0" smtClean="0"/>
              <a:t>theta = (in - </a:t>
            </a:r>
            <a:r>
              <a:rPr lang="en-US" dirty="0" err="1" smtClean="0"/>
              <a:t>LensCenter</a:t>
            </a:r>
            <a:r>
              <a:rPr lang="en-US" dirty="0" smtClean="0"/>
              <a:t>) * </a:t>
            </a:r>
            <a:r>
              <a:rPr lang="en-US" dirty="0" err="1" smtClean="0"/>
              <a:t>ScaleIn</a:t>
            </a:r>
            <a:r>
              <a:rPr lang="en-US" dirty="0" smtClean="0"/>
              <a:t>; </a:t>
            </a:r>
            <a:endParaRPr lang="ru-RU" dirty="0" smtClean="0"/>
          </a:p>
          <a:p>
            <a:r>
              <a:rPr lang="en-US" dirty="0" err="1" smtClean="0"/>
              <a:t>rSq</a:t>
            </a:r>
            <a:r>
              <a:rPr lang="en-US" dirty="0" smtClean="0"/>
              <a:t> = </a:t>
            </a:r>
            <a:r>
              <a:rPr lang="en-US" dirty="0" err="1" smtClean="0"/>
              <a:t>theta.x</a:t>
            </a:r>
            <a:r>
              <a:rPr lang="en-US" dirty="0" smtClean="0"/>
              <a:t> * </a:t>
            </a:r>
            <a:r>
              <a:rPr lang="en-US" dirty="0" err="1" smtClean="0"/>
              <a:t>theta.x</a:t>
            </a:r>
            <a:r>
              <a:rPr lang="en-US" dirty="0" smtClean="0"/>
              <a:t> + </a:t>
            </a:r>
            <a:r>
              <a:rPr lang="en-US" dirty="0" err="1" smtClean="0"/>
              <a:t>theta.y</a:t>
            </a:r>
            <a:r>
              <a:rPr lang="en-US" dirty="0" smtClean="0"/>
              <a:t> *</a:t>
            </a:r>
            <a:r>
              <a:rPr lang="en-US" dirty="0" err="1" smtClean="0"/>
              <a:t>theta.y</a:t>
            </a:r>
            <a:r>
              <a:rPr lang="en-US" dirty="0" smtClean="0"/>
              <a:t>;  </a:t>
            </a:r>
            <a:endParaRPr lang="ru-RU" dirty="0" smtClean="0"/>
          </a:p>
          <a:p>
            <a:r>
              <a:rPr lang="en-US" dirty="0" err="1" smtClean="0"/>
              <a:t>rvector</a:t>
            </a:r>
            <a:r>
              <a:rPr lang="en-US" dirty="0" smtClean="0"/>
              <a:t> = theta * (</a:t>
            </a:r>
            <a:r>
              <a:rPr lang="en-US" dirty="0" err="1" smtClean="0"/>
              <a:t>HmdWarpParam.x</a:t>
            </a:r>
            <a:r>
              <a:rPr lang="en-US" dirty="0" smtClean="0"/>
              <a:t> + </a:t>
            </a:r>
            <a:r>
              <a:rPr lang="en-US" dirty="0" err="1" smtClean="0"/>
              <a:t>HmdWarpParam.y</a:t>
            </a:r>
            <a:r>
              <a:rPr lang="en-US" dirty="0" smtClean="0"/>
              <a:t> * </a:t>
            </a:r>
            <a:r>
              <a:rPr lang="en-US" dirty="0" err="1" smtClean="0"/>
              <a:t>rSq</a:t>
            </a:r>
            <a:r>
              <a:rPr lang="en-US" dirty="0" smtClean="0"/>
              <a:t> + </a:t>
            </a:r>
            <a:r>
              <a:rPr lang="en-US" dirty="0" err="1" smtClean="0"/>
              <a:t>HmdWarpParam.z</a:t>
            </a:r>
            <a:r>
              <a:rPr lang="en-US" dirty="0" smtClean="0"/>
              <a:t> * </a:t>
            </a:r>
            <a:r>
              <a:rPr lang="en-US" dirty="0" err="1" smtClean="0"/>
              <a:t>rSq</a:t>
            </a:r>
            <a:r>
              <a:rPr lang="en-US" dirty="0" smtClean="0"/>
              <a:t> * </a:t>
            </a:r>
            <a:r>
              <a:rPr lang="en-US" dirty="0" err="1" smtClean="0"/>
              <a:t>rSq</a:t>
            </a:r>
            <a:r>
              <a:rPr lang="en-US" dirty="0" smtClean="0"/>
              <a:t> + </a:t>
            </a:r>
            <a:r>
              <a:rPr lang="en-US" dirty="0" err="1" smtClean="0"/>
              <a:t>HmdWarpParam.w</a:t>
            </a:r>
            <a:r>
              <a:rPr lang="en-US" dirty="0" smtClean="0"/>
              <a:t> * </a:t>
            </a:r>
            <a:r>
              <a:rPr lang="en-US" dirty="0" err="1" smtClean="0"/>
              <a:t>rSq</a:t>
            </a:r>
            <a:r>
              <a:rPr lang="en-US" dirty="0" smtClean="0"/>
              <a:t> * </a:t>
            </a:r>
            <a:r>
              <a:rPr lang="en-US" dirty="0" err="1" smtClean="0"/>
              <a:t>rSq</a:t>
            </a:r>
            <a:r>
              <a:rPr lang="en-US" dirty="0" smtClean="0"/>
              <a:t> * </a:t>
            </a:r>
            <a:r>
              <a:rPr lang="en-US" dirty="0" err="1" smtClean="0"/>
              <a:t>rSq</a:t>
            </a:r>
            <a:r>
              <a:rPr lang="en-US" dirty="0" smtClean="0"/>
              <a:t>);   </a:t>
            </a:r>
            <a:endParaRPr lang="ru-RU" dirty="0" smtClean="0"/>
          </a:p>
          <a:p>
            <a:r>
              <a:rPr lang="en-US" dirty="0" smtClean="0"/>
              <a:t> </a:t>
            </a:r>
            <a:r>
              <a:rPr lang="ru-RU" dirty="0" smtClean="0"/>
              <a:t>позиция куда переместить пиксель</a:t>
            </a:r>
            <a:r>
              <a:rPr lang="en-US" dirty="0" smtClean="0"/>
              <a:t>: </a:t>
            </a:r>
            <a:r>
              <a:rPr lang="en-US" dirty="0" err="1" smtClean="0"/>
              <a:t>LensCenter</a:t>
            </a:r>
            <a:r>
              <a:rPr lang="en-US" dirty="0" smtClean="0"/>
              <a:t> + Scale * </a:t>
            </a:r>
            <a:r>
              <a:rPr lang="en-US" dirty="0" err="1" smtClean="0"/>
              <a:t>rvector</a:t>
            </a:r>
            <a:r>
              <a:rPr lang="en-US" dirty="0" smtClean="0"/>
              <a:t>;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2197372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737502"/>
            <a:ext cx="8229600" cy="4251358"/>
          </a:xfrm>
        </p:spPr>
      </p:pic>
    </p:spTree>
    <p:extLst>
      <p:ext uri="{BB962C8B-B14F-4D97-AF65-F5344CB8AC3E}">
        <p14:creationId xmlns:p14="http://schemas.microsoft.com/office/powerpoint/2010/main" val="90543902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Игровой движок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Загрузка текстурированных моделей из </a:t>
            </a:r>
            <a:r>
              <a:rPr lang="en-US" dirty="0" err="1" smtClean="0"/>
              <a:t>obj</a:t>
            </a:r>
            <a:r>
              <a:rPr lang="en-US" dirty="0" smtClean="0"/>
              <a:t> </a:t>
            </a:r>
            <a:r>
              <a:rPr lang="ru-RU" dirty="0" smtClean="0"/>
              <a:t>файла</a:t>
            </a:r>
          </a:p>
          <a:p>
            <a:r>
              <a:rPr lang="ru-RU" dirty="0" smtClean="0"/>
              <a:t>Проверка столкновений </a:t>
            </a:r>
            <a:r>
              <a:rPr lang="en-US" dirty="0" smtClean="0"/>
              <a:t>mesh-</a:t>
            </a:r>
            <a:r>
              <a:rPr lang="ru-RU" dirty="0" smtClean="0"/>
              <a:t>объектов</a:t>
            </a:r>
          </a:p>
          <a:p>
            <a:r>
              <a:rPr lang="ru-RU" dirty="0" smtClean="0"/>
              <a:t>Анимация спрайтов</a:t>
            </a:r>
          </a:p>
          <a:p>
            <a:r>
              <a:rPr lang="ru-RU" dirty="0" smtClean="0"/>
              <a:t>Привязка игровых объектов к управляющим кубам.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7081988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Проверка столкновений объектов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Рассмотрим частный случай</a:t>
            </a:r>
            <a:r>
              <a:rPr lang="en-US" dirty="0" smtClean="0"/>
              <a:t>: </a:t>
            </a:r>
            <a:r>
              <a:rPr lang="ru-RU" dirty="0" smtClean="0"/>
              <a:t>пересечение прямоугольной ограниченной плоскости и прямой. Случай легко расширяется на проверку пересечение двух треугольников.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4582585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Поиск точки пересечения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Уравнение плоскости по 3 точкам.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0076" y="2420888"/>
            <a:ext cx="3743848" cy="254353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3688" y="4221088"/>
            <a:ext cx="5409524" cy="2085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063013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Уравнение прямой по 2 точкам</a:t>
            </a:r>
          </a:p>
          <a:p>
            <a:pPr marL="457200" lvl="1" indent="0">
              <a:buNone/>
            </a:pPr>
            <a:r>
              <a:rPr lang="ru-RU" dirty="0" smtClean="0"/>
              <a:t>Направляющий вектор</a:t>
            </a:r>
            <a:r>
              <a:rPr lang="en-US" dirty="0" smtClean="0"/>
              <a:t>:</a:t>
            </a:r>
          </a:p>
          <a:p>
            <a:pPr marL="457200" lvl="1" indent="0">
              <a:buNone/>
            </a:pPr>
            <a:r>
              <a:rPr lang="en-US" b="1" dirty="0" smtClean="0"/>
              <a:t>p</a:t>
            </a:r>
            <a:r>
              <a:rPr lang="en-US" dirty="0" smtClean="0"/>
              <a:t> = (</a:t>
            </a:r>
            <a:r>
              <a:rPr lang="en-US" dirty="0" err="1" smtClean="0"/>
              <a:t>xf-xs</a:t>
            </a:r>
            <a:r>
              <a:rPr lang="en-US" dirty="0" smtClean="0"/>
              <a:t>, </a:t>
            </a:r>
            <a:r>
              <a:rPr lang="en-US" dirty="0" err="1" smtClean="0"/>
              <a:t>yf-ys</a:t>
            </a:r>
            <a:r>
              <a:rPr lang="en-US" dirty="0" smtClean="0"/>
              <a:t>, </a:t>
            </a:r>
            <a:r>
              <a:rPr lang="en-US" dirty="0" err="1" smtClean="0"/>
              <a:t>zf-zs</a:t>
            </a:r>
            <a:r>
              <a:rPr lang="en-US" dirty="0" smtClean="0"/>
              <a:t>) = (</a:t>
            </a:r>
            <a:r>
              <a:rPr lang="en-US" dirty="0" err="1" smtClean="0"/>
              <a:t>px</a:t>
            </a:r>
            <a:r>
              <a:rPr lang="en-US" dirty="0" smtClean="0"/>
              <a:t>, </a:t>
            </a:r>
            <a:r>
              <a:rPr lang="en-US" dirty="0" err="1" smtClean="0"/>
              <a:t>py</a:t>
            </a:r>
            <a:r>
              <a:rPr lang="en-US" dirty="0" smtClean="0"/>
              <a:t>, </a:t>
            </a:r>
            <a:r>
              <a:rPr lang="en-US" dirty="0" err="1" smtClean="0"/>
              <a:t>pz</a:t>
            </a:r>
            <a:r>
              <a:rPr lang="en-US" dirty="0" smtClean="0"/>
              <a:t>)</a:t>
            </a:r>
          </a:p>
          <a:p>
            <a:pPr marL="457200" lvl="1" indent="0">
              <a:buNone/>
            </a:pPr>
            <a:r>
              <a:rPr lang="ru-RU" dirty="0" smtClean="0"/>
              <a:t>Параметрическое уравнение прямой</a:t>
            </a:r>
            <a:r>
              <a:rPr lang="en-US" dirty="0" smtClean="0"/>
              <a:t>:</a:t>
            </a:r>
          </a:p>
          <a:p>
            <a:pPr marL="457200" lvl="1" indent="0">
              <a:buNone/>
            </a:pPr>
            <a:r>
              <a:rPr lang="en-US" dirty="0" smtClean="0"/>
              <a:t>(**)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7704" y="3789040"/>
            <a:ext cx="1954803" cy="1443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576425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Координаты точки пересечения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Подставляем (**) в (*). Находим уравнение вида </a:t>
            </a:r>
            <a:r>
              <a:rPr lang="en-US" dirty="0" err="1" smtClean="0"/>
              <a:t>mt</a:t>
            </a:r>
            <a:r>
              <a:rPr lang="en-US" dirty="0" smtClean="0"/>
              <a:t> = n</a:t>
            </a:r>
          </a:p>
          <a:p>
            <a:r>
              <a:rPr lang="en-US" dirty="0" smtClean="0"/>
              <a:t>m = 0, n != 0 – </a:t>
            </a:r>
            <a:r>
              <a:rPr lang="ru-RU" dirty="0" smtClean="0"/>
              <a:t>нет пересечение</a:t>
            </a:r>
          </a:p>
          <a:p>
            <a:r>
              <a:rPr lang="en-US" dirty="0"/>
              <a:t>m</a:t>
            </a:r>
            <a:r>
              <a:rPr lang="en-US" dirty="0" smtClean="0"/>
              <a:t> = 0, n = 0 – </a:t>
            </a:r>
            <a:r>
              <a:rPr lang="ru-RU" dirty="0" smtClean="0"/>
              <a:t>прямая лежит на плоскости</a:t>
            </a:r>
          </a:p>
          <a:p>
            <a:r>
              <a:rPr lang="en-US" dirty="0"/>
              <a:t>m</a:t>
            </a:r>
            <a:r>
              <a:rPr lang="en-US" dirty="0" smtClean="0"/>
              <a:t> != 0, n != 0 – t = n/m </a:t>
            </a:r>
            <a:r>
              <a:rPr lang="ru-RU" dirty="0" smtClean="0"/>
              <a:t>подставляем в (**), получаем точку пересечения </a:t>
            </a:r>
            <a:r>
              <a:rPr lang="en-US" dirty="0" smtClean="0"/>
              <a:t>M0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9794521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Проверка попадания найденной точки в прямоугольник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Находим пересечение с каждой из 6 граней.</a:t>
            </a:r>
          </a:p>
          <a:p>
            <a:r>
              <a:rPr lang="ru-RU" dirty="0" smtClean="0"/>
              <a:t>Находим длину и ширину грани</a:t>
            </a:r>
            <a:r>
              <a:rPr lang="en-US" dirty="0" smtClean="0"/>
              <a:t>: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9718" y="2996952"/>
            <a:ext cx="4096322" cy="32961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85639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Находим расстояние от т. </a:t>
            </a:r>
            <a:r>
              <a:rPr lang="en-US" dirty="0" smtClean="0"/>
              <a:t>M0 </a:t>
            </a:r>
            <a:r>
              <a:rPr lang="ru-RU" dirty="0" smtClean="0"/>
              <a:t>до каждой плоскости</a:t>
            </a:r>
          </a:p>
          <a:p>
            <a:r>
              <a:rPr lang="en-US" dirty="0" smtClean="0"/>
              <a:t>S – </a:t>
            </a:r>
            <a:r>
              <a:rPr lang="ru-RU" dirty="0" smtClean="0"/>
              <a:t>направляющий вектор плоскости</a:t>
            </a:r>
          </a:p>
          <a:p>
            <a:r>
              <a:rPr lang="en-US" dirty="0" smtClean="0"/>
              <a:t>M1 – </a:t>
            </a:r>
            <a:r>
              <a:rPr lang="ru-RU" dirty="0" smtClean="0"/>
              <a:t>точка плоскости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9792" y="3933056"/>
            <a:ext cx="4096322" cy="18671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457059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268960"/>
          </a:xfrm>
        </p:spPr>
        <p:txBody>
          <a:bodyPr/>
          <a:lstStyle/>
          <a:p>
            <a:r>
              <a:rPr lang="ru-RU" dirty="0" smtClean="0"/>
              <a:t>Если</a:t>
            </a:r>
          </a:p>
          <a:p>
            <a:pPr marL="457200" lvl="1" indent="0">
              <a:buNone/>
            </a:pPr>
            <a:r>
              <a:rPr lang="en-US" dirty="0"/>
              <a:t>w</a:t>
            </a:r>
            <a:r>
              <a:rPr lang="en-US" dirty="0" smtClean="0"/>
              <a:t>1 &gt; width</a:t>
            </a:r>
            <a:r>
              <a:rPr lang="ru-RU" dirty="0" smtClean="0"/>
              <a:t>, или</a:t>
            </a:r>
          </a:p>
          <a:p>
            <a:pPr marL="457200" lvl="1" indent="0">
              <a:buNone/>
            </a:pPr>
            <a:r>
              <a:rPr lang="en-US" dirty="0"/>
              <a:t>w</a:t>
            </a:r>
            <a:r>
              <a:rPr lang="en-US" dirty="0" smtClean="0"/>
              <a:t>2 &gt; width</a:t>
            </a:r>
            <a:r>
              <a:rPr lang="ru-RU" dirty="0" smtClean="0"/>
              <a:t>, или</a:t>
            </a:r>
          </a:p>
          <a:p>
            <a:pPr marL="457200" lvl="1" indent="0">
              <a:buNone/>
            </a:pPr>
            <a:r>
              <a:rPr lang="en-US" dirty="0"/>
              <a:t>h</a:t>
            </a:r>
            <a:r>
              <a:rPr lang="en-US" dirty="0" smtClean="0"/>
              <a:t>1 &gt; height</a:t>
            </a:r>
            <a:r>
              <a:rPr lang="ru-RU" dirty="0" smtClean="0"/>
              <a:t>, или</a:t>
            </a:r>
          </a:p>
          <a:p>
            <a:pPr marL="457200" lvl="1" indent="0">
              <a:buNone/>
            </a:pPr>
            <a:r>
              <a:rPr lang="en-US" dirty="0" smtClean="0"/>
              <a:t>H2 &gt; height</a:t>
            </a:r>
            <a:r>
              <a:rPr lang="ru-RU" dirty="0" smtClean="0"/>
              <a:t>, то не принадлежит.</a:t>
            </a:r>
          </a:p>
          <a:p>
            <a:pPr marL="457200" lvl="1" indent="0">
              <a:buNone/>
            </a:pPr>
            <a:r>
              <a:rPr lang="ru-RU" dirty="0" smtClean="0"/>
              <a:t>Иначе – принадлежит</a:t>
            </a:r>
            <a:endParaRPr lang="ru-RU" dirty="0"/>
          </a:p>
          <a:p>
            <a:pPr marL="457200" lvl="1" indent="0">
              <a:buNone/>
            </a:pPr>
            <a:endParaRPr lang="ru-RU" dirty="0" smtClean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2200" y="1988840"/>
            <a:ext cx="2143424" cy="211484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67544" y="5229200"/>
            <a:ext cx="82809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P.S. </a:t>
            </a:r>
            <a:r>
              <a:rPr lang="ru-RU" dirty="0" smtClean="0"/>
              <a:t>Для треугольников может использоваться метод сравнения площадей.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571403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Операции над координатами вершин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0030" y="1600200"/>
            <a:ext cx="5463939" cy="4525963"/>
          </a:xfrm>
        </p:spPr>
      </p:pic>
    </p:spTree>
    <p:extLst>
      <p:ext uri="{BB962C8B-B14F-4D97-AF65-F5344CB8AC3E}">
        <p14:creationId xmlns:p14="http://schemas.microsoft.com/office/powerpoint/2010/main" val="169423415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Перемещения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7550" y="2516981"/>
            <a:ext cx="5168900" cy="2692400"/>
          </a:xfrm>
        </p:spPr>
      </p:pic>
    </p:spTree>
    <p:extLst>
      <p:ext uri="{BB962C8B-B14F-4D97-AF65-F5344CB8AC3E}">
        <p14:creationId xmlns:p14="http://schemas.microsoft.com/office/powerpoint/2010/main" val="378436122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Вращения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500" y="2059781"/>
            <a:ext cx="8001000" cy="3606800"/>
          </a:xfrm>
        </p:spPr>
      </p:pic>
    </p:spTree>
    <p:extLst>
      <p:ext uri="{BB962C8B-B14F-4D97-AF65-F5344CB8AC3E}">
        <p14:creationId xmlns:p14="http://schemas.microsoft.com/office/powerpoint/2010/main" val="327129482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924944"/>
            <a:ext cx="8229600" cy="1143000"/>
          </a:xfrm>
        </p:spPr>
        <p:txBody>
          <a:bodyPr/>
          <a:lstStyle/>
          <a:p>
            <a:r>
              <a:rPr lang="ru-RU" dirty="0" smtClean="0"/>
              <a:t>Спасибо за внимание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1776670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179</TotalTime>
  <Words>626</Words>
  <Application>Microsoft Office PowerPoint</Application>
  <PresentationFormat>On-screen Show (4:3)</PresentationFormat>
  <Paragraphs>106</Paragraphs>
  <Slides>35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38" baseType="lpstr">
      <vt:lpstr>Arial</vt:lpstr>
      <vt:lpstr>Calibri</vt:lpstr>
      <vt:lpstr>Тема Office</vt:lpstr>
      <vt:lpstr>Комплекс библиотек для написания программ на основе аугментированной (дополненной) реальности с использованием “Oculus Rift” &amp; Игра демонстрирующая возможности библиотек</vt:lpstr>
      <vt:lpstr>Дополненная реальность</vt:lpstr>
      <vt:lpstr>Поиск маркера</vt:lpstr>
      <vt:lpstr>Обесцвечивание изображения</vt:lpstr>
      <vt:lpstr>PowerPoint Presentation</vt:lpstr>
      <vt:lpstr>Бинаризация изображения</vt:lpstr>
      <vt:lpstr>PowerPoint Presentation</vt:lpstr>
      <vt:lpstr>Поиск контуров</vt:lpstr>
      <vt:lpstr>Отсеивание контуров</vt:lpstr>
      <vt:lpstr>Определение соответствия найденного изображения искомому</vt:lpstr>
      <vt:lpstr>PowerPoint Presentation</vt:lpstr>
      <vt:lpstr>Расчёт положения маркера в пространстве</vt:lpstr>
      <vt:lpstr>PowerPoint Presentation</vt:lpstr>
      <vt:lpstr>Разработка Oculus API для дополненной реальности</vt:lpstr>
      <vt:lpstr>Стереорендеренг</vt:lpstr>
      <vt:lpstr>PowerPoint Presentation</vt:lpstr>
      <vt:lpstr>Проблема калибровки стереокамер</vt:lpstr>
      <vt:lpstr>Стереокалибровка</vt:lpstr>
      <vt:lpstr>PowerPoint Presentation</vt:lpstr>
      <vt:lpstr>Искажение изображения для компенсации искривления от линз</vt:lpstr>
      <vt:lpstr>Пиксельный фильтр</vt:lpstr>
      <vt:lpstr>Шейдер</vt:lpstr>
      <vt:lpstr>PowerPoint Presentation</vt:lpstr>
      <vt:lpstr>Игровой движок</vt:lpstr>
      <vt:lpstr>Проверка столкновений объектов</vt:lpstr>
      <vt:lpstr>Поиск точки пересечения</vt:lpstr>
      <vt:lpstr>PowerPoint Presentation</vt:lpstr>
      <vt:lpstr>Координаты точки пересечения</vt:lpstr>
      <vt:lpstr>Проверка попадания найденной точки в прямоугольник</vt:lpstr>
      <vt:lpstr>PowerPoint Presentation</vt:lpstr>
      <vt:lpstr>PowerPoint Presentation</vt:lpstr>
      <vt:lpstr>Операции над координатами вершин</vt:lpstr>
      <vt:lpstr>Перемещения</vt:lpstr>
      <vt:lpstr>Вращения</vt:lpstr>
      <vt:lpstr>Спасибо за внимание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Игровая программа на основе аугментированной (дополненной) реальности с использованием “Oculus Rift”</dc:title>
  <dc:creator>Давид</dc:creator>
  <cp:lastModifiedBy>Anna Demesh</cp:lastModifiedBy>
  <cp:revision>23</cp:revision>
  <dcterms:created xsi:type="dcterms:W3CDTF">2014-07-31T14:20:41Z</dcterms:created>
  <dcterms:modified xsi:type="dcterms:W3CDTF">2014-08-01T03:48:51Z</dcterms:modified>
</cp:coreProperties>
</file>