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howGuides="1">
      <p:cViewPr varScale="1">
        <p:scale>
          <a:sx n="102" d="100"/>
          <a:sy n="102" d="100"/>
        </p:scale>
        <p:origin x="192" y="4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DE224B-EA4E-3B5C-A6CE-0FE42AA3B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E0532A0-1522-D780-F1A8-A158E5C049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20BD8B-5167-9787-EA56-942C9B690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2121-BCC5-DA46-A74B-0F028389417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172C1C-DCB6-EBAB-078A-E97E6D883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2E14A0-F048-2313-E4B6-49012C36A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D1CF-B349-C644-93E8-8FE1FD38A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783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0A06E5-CFBB-B080-FC4C-6E615F383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9842EC-BFB9-D7FF-A4E1-1C3571D94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EBD943-358E-80BF-33D3-45EF21F36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2121-BCC5-DA46-A74B-0F028389417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A7137B-B738-856F-3D17-23619D4D5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9483AF-1741-F6F0-C811-9213FEF17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D1CF-B349-C644-93E8-8FE1FD38A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47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9EF2EF-F05D-2F39-DF7B-C967F4752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ECDF8C-42E9-5629-D343-9E5CFA053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0506FD-330C-A410-8135-6270A78A3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2121-BCC5-DA46-A74B-0F028389417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8D2919-F004-FDC5-0E04-C04D7079C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F36A16-5BA9-B111-1D1D-FC25F4D8D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D1CF-B349-C644-93E8-8FE1FD38A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80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CBB539-B46D-6584-1C4E-EAFEC6D8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424B10-9728-AA4E-F6D3-B6C0299840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04D805-5383-964E-48D8-A1F5AA422A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7C71B5-FE76-E658-7716-F6B4BA794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2121-BCC5-DA46-A74B-0F028389417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16F40D-5216-80C5-E668-CB113C9C7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828753-E8F6-6FA4-7BA0-38F84C929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D1CF-B349-C644-93E8-8FE1FD38A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737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96CD58-0ED6-42D4-76FA-8ECEDE563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3DDF19-3869-90B2-A754-A08BC075BD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8F62E6-5940-F6D0-85CE-DDA1E5B7B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03CC59E-6D69-A352-5FE0-F8B535B0F6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267951A-7549-4722-470E-330308CD44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ADDB8D0-6677-6F8B-2E3E-F56BB007B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2121-BCC5-DA46-A74B-0F028389417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CCFA419-DDB7-5A1A-E3B5-587E0E940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9970472-462A-3ADA-44B4-E5F607A56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D1CF-B349-C644-93E8-8FE1FD38A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026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16E61-6B06-0D54-D19B-E936B392A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FF0F234-BF66-7AE4-A76A-E067DD206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2121-BCC5-DA46-A74B-0F028389417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B9E0EE3-4364-0CAD-05C2-A7E6328EC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51CD6B0-B5C2-EB95-D5D5-5D74DBA68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D1CF-B349-C644-93E8-8FE1FD38A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617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DCC5B25-9174-A32F-8606-D66668CC1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2121-BCC5-DA46-A74B-0F028389417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7006DDC-7620-C32F-F7E7-80E8E66B2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348FA9-8A27-AD68-9344-83F3CCB4A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D1CF-B349-C644-93E8-8FE1FD38A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718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572082-3E9C-80E5-61E8-4AA7EBABD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F587B2-B36C-D447-37C1-F1B9182E8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A87E7ED-981A-1C0A-E225-64573C3F47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8D4BF3-6087-4EEF-DBC1-D65C57DED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2121-BCC5-DA46-A74B-0F028389417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472F8F-E10A-34D0-1CAF-56D1AFF06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2347C8-8119-D043-BFBC-FE7E566E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D1CF-B349-C644-93E8-8FE1FD38A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39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EA0202-85C7-31BE-4BFB-4C8EC57D9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F1DF57F-EF84-A22C-1754-AC31B0A4A3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1D7391-6B54-C1D7-0DFF-ACC6623469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831BAA-62F4-641E-F51E-9556723AD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2121-BCC5-DA46-A74B-0F028389417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0C6133-A1A2-D4B2-AF99-65F3E4C30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F8032D-CEB0-511C-ECF5-545EA9D55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D1CF-B349-C644-93E8-8FE1FD38A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41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2B2E58-B105-96BF-7BDC-DE37378A2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8BA3F80-1E90-26DB-F427-31AA5B9616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D20BB5-C947-14F4-853B-621C05CD3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2121-BCC5-DA46-A74B-0F028389417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8DD357-2272-50B9-E56C-A865E79DB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F6A239-47AE-B17C-E0AE-26921B3F0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D1CF-B349-C644-93E8-8FE1FD38A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627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C88DC9A-5C3A-3686-1263-133A3C2EE2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1844D1C-539C-F70D-E009-5953B14D2B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4E528A-DC32-1ADE-C90A-2016B556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2121-BCC5-DA46-A74B-0F028389417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922B6-8E9B-D56D-E8BA-175B28450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98C188-B7F0-A000-FFFD-2BE48E1AA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D1CF-B349-C644-93E8-8FE1FD38A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517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67F977-159E-ADFD-240F-72434A3AA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74BD97-DB23-C56E-2811-D1979FB30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0063F3-B8E1-8744-B994-9B8833AC4F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102121-BCC5-DA46-A74B-0F028389417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00EAF8-DBD8-AA25-F493-808722DC5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10F3C8-3C01-843E-2472-8F2DF9A87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25D1CF-B349-C644-93E8-8FE1FD38A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3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wmf"/><Relationship Id="rId7" Type="http://schemas.openxmlformats.org/officeDocument/2006/relationships/image" Target="../media/image6.png"/><Relationship Id="rId12" Type="http://schemas.openxmlformats.org/officeDocument/2006/relationships/image" Target="../media/image11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wmf"/><Relationship Id="rId10" Type="http://schemas.openxmlformats.org/officeDocument/2006/relationships/image" Target="../media/image9.png"/><Relationship Id="rId4" Type="http://schemas.openxmlformats.org/officeDocument/2006/relationships/image" Target="../media/image3.wmf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wmf"/><Relationship Id="rId3" Type="http://schemas.openxmlformats.org/officeDocument/2006/relationships/image" Target="../media/image2.wmf"/><Relationship Id="rId7" Type="http://schemas.openxmlformats.org/officeDocument/2006/relationships/image" Target="../media/image6.png"/><Relationship Id="rId12" Type="http://schemas.openxmlformats.org/officeDocument/2006/relationships/image" Target="../media/image11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wmf"/><Relationship Id="rId10" Type="http://schemas.openxmlformats.org/officeDocument/2006/relationships/image" Target="../media/image9.png"/><Relationship Id="rId4" Type="http://schemas.openxmlformats.org/officeDocument/2006/relationships/image" Target="../media/image3.wmf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windows-hardware/drivers/kernel/specifying-device-type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E510B5-B554-CF01-0A7C-FE61D5EB7E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Подсистема ввода-вывода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40C046F-426E-9280-B4B0-8A25A94B1D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Курс «Операционные системы»</a:t>
            </a:r>
          </a:p>
          <a:p>
            <a:r>
              <a:rPr lang="ru-RU" dirty="0"/>
              <a:t>НГУ</a:t>
            </a:r>
          </a:p>
          <a:p>
            <a:r>
              <a:rPr lang="ru-RU" dirty="0"/>
              <a:t>2026</a:t>
            </a:r>
          </a:p>
          <a:p>
            <a:r>
              <a:rPr lang="ru-RU" dirty="0"/>
              <a:t>Д.В. </a:t>
            </a:r>
            <a:r>
              <a:rPr lang="ru-RU" dirty="0" err="1"/>
              <a:t>Иртегов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228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77CD8-7400-D490-1892-531F856D3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такое драйвер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8109CE-04F7-7562-86AE-0BC51CE61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Программный компонент с определенным интерфейсом</a:t>
            </a:r>
          </a:p>
          <a:p>
            <a:r>
              <a:rPr lang="ru-RU" dirty="0"/>
              <a:t>позволяет </a:t>
            </a:r>
          </a:p>
          <a:p>
            <a:pPr lvl="1"/>
            <a:r>
              <a:rPr lang="ru-RU" dirty="0"/>
              <a:t>ОС</a:t>
            </a:r>
          </a:p>
          <a:p>
            <a:pPr lvl="1"/>
            <a:r>
              <a:rPr lang="ru-RU" dirty="0"/>
              <a:t>загрузочному монитору</a:t>
            </a:r>
          </a:p>
          <a:p>
            <a:pPr lvl="1"/>
            <a:r>
              <a:rPr lang="ru-RU" dirty="0"/>
              <a:t>или прикладным программам </a:t>
            </a:r>
          </a:p>
          <a:p>
            <a:r>
              <a:rPr lang="ru-RU" dirty="0"/>
              <a:t>взаимодействовать с чем-то еще </a:t>
            </a:r>
            <a:br>
              <a:rPr lang="ru-RU" dirty="0"/>
            </a:br>
            <a:r>
              <a:rPr lang="ru-RU" dirty="0"/>
              <a:t>(обычно с внешним устройством)</a:t>
            </a:r>
          </a:p>
          <a:p>
            <a:pPr lvl="1"/>
            <a:r>
              <a:rPr lang="ru-RU" dirty="0"/>
              <a:t>Слово «определенный» обычно означает</a:t>
            </a:r>
          </a:p>
          <a:p>
            <a:pPr lvl="1"/>
            <a:r>
              <a:rPr lang="ru-RU" dirty="0"/>
              <a:t>«документированный» </a:t>
            </a:r>
          </a:p>
          <a:p>
            <a:pPr lvl="1"/>
            <a:r>
              <a:rPr lang="ru-RU" dirty="0"/>
              <a:t>или даже «стандартный» (</a:t>
            </a:r>
            <a:r>
              <a:rPr lang="en-US" dirty="0" err="1"/>
              <a:t>e.q</a:t>
            </a:r>
            <a:r>
              <a:rPr lang="en-US" dirty="0"/>
              <a:t>. </a:t>
            </a:r>
            <a:r>
              <a:rPr lang="ru-RU" dirty="0"/>
              <a:t>драйверы </a:t>
            </a:r>
            <a:r>
              <a:rPr lang="en-US" dirty="0"/>
              <a:t>UEFI)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7316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C46CAE-E29A-A759-EEE0-4689C3A68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Зачем нужны драйверы</a:t>
            </a: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A8337231-5B48-1008-F7F9-E27B64CFB4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1219200" cy="12192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6D69A10-F086-E60E-EB47-AE1ACBA4F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637" y="1690688"/>
            <a:ext cx="1219200" cy="12192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E17342F-DF74-62FC-7F64-5A0BAECD4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581" y="1690688"/>
            <a:ext cx="1219200" cy="12192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A4B19FA-A79C-6F06-F551-9681DFF16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8525" y="1843088"/>
            <a:ext cx="914400" cy="9144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D372B04-D56D-0DE8-F41D-49CB7D8DC3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409" y="4847051"/>
            <a:ext cx="1583498" cy="158349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6797455-3E51-4081-D423-3CB87319AA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4369" y="4481926"/>
            <a:ext cx="1508212" cy="201094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B982B5F-141B-F378-8782-4BA30C6C7E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3796" y="4645546"/>
            <a:ext cx="1683707" cy="168370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A4148E6-3234-15D5-A820-B8A6479B7C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4499" y="4738969"/>
            <a:ext cx="1496860" cy="149686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1DD8FD6-1838-223F-DB30-06C30AD4CE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32677" y="4645546"/>
            <a:ext cx="1683707" cy="168370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9246F28-9E7A-5A0B-688F-93F2018C52D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9669" y="1690688"/>
            <a:ext cx="1219200" cy="12192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845F0C86-0099-344B-D501-6AC9A154519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45613" y="1690689"/>
            <a:ext cx="1219199" cy="1219199"/>
          </a:xfrm>
          <a:prstGeom prst="rect">
            <a:avLst/>
          </a:prstGeom>
        </p:spPr>
      </p:pic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5DA401F4-C326-9B17-21D0-1E72D8C501BD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1447800" y="2909888"/>
            <a:ext cx="0" cy="19371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A4CBAB1C-7DA6-C666-AE4E-D621DF8E7B7A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1447800" y="2909888"/>
            <a:ext cx="1727889" cy="17356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3E6C473B-80F5-A893-EC18-48C0D0726C8B}"/>
              </a:ext>
            </a:extLst>
          </p:cNvPr>
          <p:cNvCxnSpPr>
            <a:cxnSpLocks/>
            <a:stCxn id="13" idx="2"/>
            <a:endCxn id="25" idx="0"/>
          </p:cNvCxnSpPr>
          <p:nvPr/>
        </p:nvCxnSpPr>
        <p:spPr>
          <a:xfrm>
            <a:off x="1447800" y="2909888"/>
            <a:ext cx="3627850" cy="17356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3F21B384-ECC8-FEB8-1120-D3252EB40C1E}"/>
              </a:ext>
            </a:extLst>
          </p:cNvPr>
          <p:cNvCxnSpPr>
            <a:cxnSpLocks/>
            <a:stCxn id="13" idx="2"/>
            <a:endCxn id="27" idx="0"/>
          </p:cNvCxnSpPr>
          <p:nvPr/>
        </p:nvCxnSpPr>
        <p:spPr>
          <a:xfrm>
            <a:off x="1447800" y="2909888"/>
            <a:ext cx="5575129" cy="18290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800B80C8-2A9E-A09B-F1EB-3A2E585FCC42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1447800" y="2909888"/>
            <a:ext cx="7726730" cy="18880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>
            <a:extLst>
              <a:ext uri="{FF2B5EF4-FFF2-40B4-BE49-F238E27FC236}">
                <a16:creationId xmlns:a16="http://schemas.microsoft.com/office/drawing/2014/main" id="{60000AA2-45EA-07B4-1C1F-75F58D552D34}"/>
              </a:ext>
            </a:extLst>
          </p:cNvPr>
          <p:cNvCxnSpPr>
            <a:cxnSpLocks/>
          </p:cNvCxnSpPr>
          <p:nvPr/>
        </p:nvCxnSpPr>
        <p:spPr>
          <a:xfrm>
            <a:off x="3197610" y="2909888"/>
            <a:ext cx="0" cy="18136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47D2A6F4-6411-A1AF-2164-E63ABCBD9066}"/>
              </a:ext>
            </a:extLst>
          </p:cNvPr>
          <p:cNvCxnSpPr>
            <a:cxnSpLocks/>
            <a:endCxn id="25" idx="0"/>
          </p:cNvCxnSpPr>
          <p:nvPr/>
        </p:nvCxnSpPr>
        <p:spPr>
          <a:xfrm>
            <a:off x="4716628" y="2909888"/>
            <a:ext cx="359022" cy="17356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9FC19CC4-900F-9CFB-CD17-2E0BAB9D69A2}"/>
              </a:ext>
            </a:extLst>
          </p:cNvPr>
          <p:cNvCxnSpPr>
            <a:cxnSpLocks/>
          </p:cNvCxnSpPr>
          <p:nvPr/>
        </p:nvCxnSpPr>
        <p:spPr>
          <a:xfrm>
            <a:off x="9403916" y="2909888"/>
            <a:ext cx="0" cy="19371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>
            <a:extLst>
              <a:ext uri="{FF2B5EF4-FFF2-40B4-BE49-F238E27FC236}">
                <a16:creationId xmlns:a16="http://schemas.microsoft.com/office/drawing/2014/main" id="{6716BB89-9F7B-AC04-172D-19F2A8413B4A}"/>
              </a:ext>
            </a:extLst>
          </p:cNvPr>
          <p:cNvCxnSpPr>
            <a:cxnSpLocks/>
            <a:endCxn id="27" idx="0"/>
          </p:cNvCxnSpPr>
          <p:nvPr/>
        </p:nvCxnSpPr>
        <p:spPr>
          <a:xfrm>
            <a:off x="6177646" y="2801806"/>
            <a:ext cx="845283" cy="19371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0AB4A89B-A293-2DFC-27E3-89E2D75F2229}"/>
              </a:ext>
            </a:extLst>
          </p:cNvPr>
          <p:cNvCxnSpPr>
            <a:cxnSpLocks/>
          </p:cNvCxnSpPr>
          <p:nvPr/>
        </p:nvCxnSpPr>
        <p:spPr>
          <a:xfrm>
            <a:off x="7771359" y="2832220"/>
            <a:ext cx="1632557" cy="20148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49D0AA23-42FC-B866-E5FF-C57E9E1F1B5C}"/>
              </a:ext>
            </a:extLst>
          </p:cNvPr>
          <p:cNvCxnSpPr>
            <a:cxnSpLocks/>
          </p:cNvCxnSpPr>
          <p:nvPr/>
        </p:nvCxnSpPr>
        <p:spPr>
          <a:xfrm flipH="1">
            <a:off x="1490263" y="2909888"/>
            <a:ext cx="1685426" cy="19371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BD5ED23A-0555-04E1-05D2-8E604C69662C}"/>
              </a:ext>
            </a:extLst>
          </p:cNvPr>
          <p:cNvCxnSpPr>
            <a:cxnSpLocks/>
            <a:endCxn id="25" idx="0"/>
          </p:cNvCxnSpPr>
          <p:nvPr/>
        </p:nvCxnSpPr>
        <p:spPr>
          <a:xfrm flipH="1">
            <a:off x="5075650" y="2801806"/>
            <a:ext cx="1080075" cy="18437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>
            <a:extLst>
              <a:ext uri="{FF2B5EF4-FFF2-40B4-BE49-F238E27FC236}">
                <a16:creationId xmlns:a16="http://schemas.microsoft.com/office/drawing/2014/main" id="{7B3C4E8C-4E09-F7AB-D81E-AD95F4AB59DE}"/>
              </a:ext>
            </a:extLst>
          </p:cNvPr>
          <p:cNvCxnSpPr>
            <a:cxnSpLocks/>
          </p:cNvCxnSpPr>
          <p:nvPr/>
        </p:nvCxnSpPr>
        <p:spPr>
          <a:xfrm>
            <a:off x="3239378" y="2901136"/>
            <a:ext cx="1727889" cy="17356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>
            <a:extLst>
              <a:ext uri="{FF2B5EF4-FFF2-40B4-BE49-F238E27FC236}">
                <a16:creationId xmlns:a16="http://schemas.microsoft.com/office/drawing/2014/main" id="{BA18791A-C5EC-06FF-5261-D3E9779EBC3A}"/>
              </a:ext>
            </a:extLst>
          </p:cNvPr>
          <p:cNvCxnSpPr>
            <a:cxnSpLocks/>
          </p:cNvCxnSpPr>
          <p:nvPr/>
        </p:nvCxnSpPr>
        <p:spPr>
          <a:xfrm>
            <a:off x="3282609" y="2934441"/>
            <a:ext cx="3627850" cy="17356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>
            <a:extLst>
              <a:ext uri="{FF2B5EF4-FFF2-40B4-BE49-F238E27FC236}">
                <a16:creationId xmlns:a16="http://schemas.microsoft.com/office/drawing/2014/main" id="{C3284AEB-10C5-88FE-DCF7-03BB8F30F837}"/>
              </a:ext>
            </a:extLst>
          </p:cNvPr>
          <p:cNvCxnSpPr>
            <a:cxnSpLocks/>
          </p:cNvCxnSpPr>
          <p:nvPr/>
        </p:nvCxnSpPr>
        <p:spPr>
          <a:xfrm>
            <a:off x="3226790" y="2901136"/>
            <a:ext cx="6177125" cy="1954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>
            <a:extLst>
              <a:ext uri="{FF2B5EF4-FFF2-40B4-BE49-F238E27FC236}">
                <a16:creationId xmlns:a16="http://schemas.microsoft.com/office/drawing/2014/main" id="{837B1461-2537-6FA1-B770-111242CB38D0}"/>
              </a:ext>
            </a:extLst>
          </p:cNvPr>
          <p:cNvCxnSpPr>
            <a:cxnSpLocks/>
          </p:cNvCxnSpPr>
          <p:nvPr/>
        </p:nvCxnSpPr>
        <p:spPr>
          <a:xfrm flipH="1">
            <a:off x="3240492" y="2902558"/>
            <a:ext cx="1452734" cy="18209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>
            <a:extLst>
              <a:ext uri="{FF2B5EF4-FFF2-40B4-BE49-F238E27FC236}">
                <a16:creationId xmlns:a16="http://schemas.microsoft.com/office/drawing/2014/main" id="{72CBEAA4-3D1E-DC5D-E73B-756C0D5ED9A7}"/>
              </a:ext>
            </a:extLst>
          </p:cNvPr>
          <p:cNvCxnSpPr>
            <a:cxnSpLocks/>
            <a:endCxn id="27" idx="0"/>
          </p:cNvCxnSpPr>
          <p:nvPr/>
        </p:nvCxnSpPr>
        <p:spPr>
          <a:xfrm flipH="1">
            <a:off x="7022929" y="2816941"/>
            <a:ext cx="760565" cy="19220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>
            <a:extLst>
              <a:ext uri="{FF2B5EF4-FFF2-40B4-BE49-F238E27FC236}">
                <a16:creationId xmlns:a16="http://schemas.microsoft.com/office/drawing/2014/main" id="{B3510700-4F9A-687F-9763-3CC1CDA52E64}"/>
              </a:ext>
            </a:extLst>
          </p:cNvPr>
          <p:cNvCxnSpPr>
            <a:cxnSpLocks/>
            <a:endCxn id="27" idx="0"/>
          </p:cNvCxnSpPr>
          <p:nvPr/>
        </p:nvCxnSpPr>
        <p:spPr>
          <a:xfrm flipH="1">
            <a:off x="7022929" y="2917218"/>
            <a:ext cx="2379288" cy="18217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>
            <a:extLst>
              <a:ext uri="{FF2B5EF4-FFF2-40B4-BE49-F238E27FC236}">
                <a16:creationId xmlns:a16="http://schemas.microsoft.com/office/drawing/2014/main" id="{B7BE26A4-059C-ABFB-59A4-B2119E51093C}"/>
              </a:ext>
            </a:extLst>
          </p:cNvPr>
          <p:cNvCxnSpPr>
            <a:cxnSpLocks/>
          </p:cNvCxnSpPr>
          <p:nvPr/>
        </p:nvCxnSpPr>
        <p:spPr>
          <a:xfrm flipH="1">
            <a:off x="1556184" y="2901136"/>
            <a:ext cx="3123332" cy="19634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>
            <a:extLst>
              <a:ext uri="{FF2B5EF4-FFF2-40B4-BE49-F238E27FC236}">
                <a16:creationId xmlns:a16="http://schemas.microsoft.com/office/drawing/2014/main" id="{0A82D9DD-0279-B237-389B-AAC5960A2AE9}"/>
              </a:ext>
            </a:extLst>
          </p:cNvPr>
          <p:cNvCxnSpPr>
            <a:cxnSpLocks/>
          </p:cNvCxnSpPr>
          <p:nvPr/>
        </p:nvCxnSpPr>
        <p:spPr>
          <a:xfrm flipH="1">
            <a:off x="3270474" y="2800383"/>
            <a:ext cx="2874717" cy="19231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>
            <a:extLst>
              <a:ext uri="{FF2B5EF4-FFF2-40B4-BE49-F238E27FC236}">
                <a16:creationId xmlns:a16="http://schemas.microsoft.com/office/drawing/2014/main" id="{54054FAE-3932-AC32-C699-EC1BF3240938}"/>
              </a:ext>
            </a:extLst>
          </p:cNvPr>
          <p:cNvCxnSpPr>
            <a:cxnSpLocks/>
            <a:endCxn id="25" idx="0"/>
          </p:cNvCxnSpPr>
          <p:nvPr/>
        </p:nvCxnSpPr>
        <p:spPr>
          <a:xfrm flipH="1">
            <a:off x="5075650" y="2833688"/>
            <a:ext cx="2674478" cy="18118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>
            <a:extLst>
              <a:ext uri="{FF2B5EF4-FFF2-40B4-BE49-F238E27FC236}">
                <a16:creationId xmlns:a16="http://schemas.microsoft.com/office/drawing/2014/main" id="{621249AF-292A-3D82-51E4-23BAA280DF62}"/>
              </a:ext>
            </a:extLst>
          </p:cNvPr>
          <p:cNvCxnSpPr>
            <a:cxnSpLocks/>
            <a:endCxn id="27" idx="0"/>
          </p:cNvCxnSpPr>
          <p:nvPr/>
        </p:nvCxnSpPr>
        <p:spPr>
          <a:xfrm>
            <a:off x="4730617" y="2909888"/>
            <a:ext cx="2292312" cy="18290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>
            <a:extLst>
              <a:ext uri="{FF2B5EF4-FFF2-40B4-BE49-F238E27FC236}">
                <a16:creationId xmlns:a16="http://schemas.microsoft.com/office/drawing/2014/main" id="{E1E62EE6-3E77-8374-5087-C2352CFEA586}"/>
              </a:ext>
            </a:extLst>
          </p:cNvPr>
          <p:cNvCxnSpPr>
            <a:cxnSpLocks/>
          </p:cNvCxnSpPr>
          <p:nvPr/>
        </p:nvCxnSpPr>
        <p:spPr>
          <a:xfrm>
            <a:off x="4758585" y="2901136"/>
            <a:ext cx="4643632" cy="19610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>
            <a:extLst>
              <a:ext uri="{FF2B5EF4-FFF2-40B4-BE49-F238E27FC236}">
                <a16:creationId xmlns:a16="http://schemas.microsoft.com/office/drawing/2014/main" id="{DE9A7BBB-CFD1-FFE8-E1B7-E329771479D4}"/>
              </a:ext>
            </a:extLst>
          </p:cNvPr>
          <p:cNvCxnSpPr>
            <a:cxnSpLocks/>
          </p:cNvCxnSpPr>
          <p:nvPr/>
        </p:nvCxnSpPr>
        <p:spPr>
          <a:xfrm>
            <a:off x="6182582" y="2786671"/>
            <a:ext cx="3219635" cy="20603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>
            <a:extLst>
              <a:ext uri="{FF2B5EF4-FFF2-40B4-BE49-F238E27FC236}">
                <a16:creationId xmlns:a16="http://schemas.microsoft.com/office/drawing/2014/main" id="{4FDAC848-FFC2-E28E-D309-016C01459F4D}"/>
              </a:ext>
            </a:extLst>
          </p:cNvPr>
          <p:cNvCxnSpPr>
            <a:cxnSpLocks/>
            <a:stCxn id="19" idx="2"/>
          </p:cNvCxnSpPr>
          <p:nvPr/>
        </p:nvCxnSpPr>
        <p:spPr>
          <a:xfrm flipH="1">
            <a:off x="1578335" y="2757488"/>
            <a:ext cx="4577390" cy="21046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>
            <a:extLst>
              <a:ext uri="{FF2B5EF4-FFF2-40B4-BE49-F238E27FC236}">
                <a16:creationId xmlns:a16="http://schemas.microsoft.com/office/drawing/2014/main" id="{89629FE5-9AEF-7DD8-5213-6ED8B40887AC}"/>
              </a:ext>
            </a:extLst>
          </p:cNvPr>
          <p:cNvCxnSpPr>
            <a:cxnSpLocks/>
          </p:cNvCxnSpPr>
          <p:nvPr/>
        </p:nvCxnSpPr>
        <p:spPr>
          <a:xfrm flipH="1">
            <a:off x="3322772" y="2816941"/>
            <a:ext cx="4418141" cy="18960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>
            <a:extLst>
              <a:ext uri="{FF2B5EF4-FFF2-40B4-BE49-F238E27FC236}">
                <a16:creationId xmlns:a16="http://schemas.microsoft.com/office/drawing/2014/main" id="{3F07B694-EEC5-23FD-11D9-00887C9DCD84}"/>
              </a:ext>
            </a:extLst>
          </p:cNvPr>
          <p:cNvCxnSpPr>
            <a:cxnSpLocks/>
            <a:endCxn id="25" idx="0"/>
          </p:cNvCxnSpPr>
          <p:nvPr/>
        </p:nvCxnSpPr>
        <p:spPr>
          <a:xfrm flipH="1">
            <a:off x="5075650" y="2916772"/>
            <a:ext cx="4277378" cy="17287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>
            <a:extLst>
              <a:ext uri="{FF2B5EF4-FFF2-40B4-BE49-F238E27FC236}">
                <a16:creationId xmlns:a16="http://schemas.microsoft.com/office/drawing/2014/main" id="{82C0D439-D96E-927E-B94F-65A20C65B75E}"/>
              </a:ext>
            </a:extLst>
          </p:cNvPr>
          <p:cNvCxnSpPr>
            <a:cxnSpLocks/>
            <a:endCxn id="21" idx="0"/>
          </p:cNvCxnSpPr>
          <p:nvPr/>
        </p:nvCxnSpPr>
        <p:spPr>
          <a:xfrm flipH="1">
            <a:off x="1730158" y="2841683"/>
            <a:ext cx="6019970" cy="20053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>
            <a:extLst>
              <a:ext uri="{FF2B5EF4-FFF2-40B4-BE49-F238E27FC236}">
                <a16:creationId xmlns:a16="http://schemas.microsoft.com/office/drawing/2014/main" id="{84581ACF-92FF-591C-9900-0AD8C1064DA1}"/>
              </a:ext>
            </a:extLst>
          </p:cNvPr>
          <p:cNvCxnSpPr>
            <a:cxnSpLocks/>
          </p:cNvCxnSpPr>
          <p:nvPr/>
        </p:nvCxnSpPr>
        <p:spPr>
          <a:xfrm flipH="1">
            <a:off x="3356118" y="2920592"/>
            <a:ext cx="5934189" cy="17992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>
            <a:extLst>
              <a:ext uri="{FF2B5EF4-FFF2-40B4-BE49-F238E27FC236}">
                <a16:creationId xmlns:a16="http://schemas.microsoft.com/office/drawing/2014/main" id="{BD1E20E0-F509-2F3C-F36C-8D91503FB201}"/>
              </a:ext>
            </a:extLst>
          </p:cNvPr>
          <p:cNvCxnSpPr>
            <a:cxnSpLocks/>
            <a:stCxn id="33" idx="2"/>
            <a:endCxn id="21" idx="0"/>
          </p:cNvCxnSpPr>
          <p:nvPr/>
        </p:nvCxnSpPr>
        <p:spPr>
          <a:xfrm flipH="1">
            <a:off x="1730158" y="2909888"/>
            <a:ext cx="7525055" cy="19371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8921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D3AA4-53F4-BD89-5E9A-6004D3B6E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6830DD-BB00-0AC3-37F9-9D1E2FE4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Зачем нужны драйверы</a:t>
            </a: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E3AF0E25-273C-E873-5D79-91B38474EC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4299" y="1436135"/>
            <a:ext cx="1219200" cy="12192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CF004E8-DD26-B357-EB5D-6E2375853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625780"/>
            <a:ext cx="1219200" cy="12192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40C0E87-8281-3919-C838-668D86264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234" y="3949728"/>
            <a:ext cx="1219200" cy="12192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0C697C3-7DF0-6897-C86B-3A973C2838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3388" y="1538358"/>
            <a:ext cx="914400" cy="9144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A2F0085-50F0-1AD1-77E6-8D84D039C9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9904" y="1514153"/>
            <a:ext cx="1583498" cy="158349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F1581F0-A88C-A257-F099-23FAF6646B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1822" y="2754875"/>
            <a:ext cx="1508212" cy="201094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7D649B8-940B-3BC9-2AAF-120C2F8D4E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7778" y="1338998"/>
            <a:ext cx="1683707" cy="168370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732736F-07A9-E046-7C26-848D95F25B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82842" y="4928776"/>
            <a:ext cx="1496860" cy="149686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E0B89F3-F2BA-AC6C-C6AB-AF7587B9B4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32036" y="4501993"/>
            <a:ext cx="1683707" cy="168370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D669657-1789-1416-E546-CBE1FE7C241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80282" y="5259367"/>
            <a:ext cx="1219200" cy="12192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BE8CBCB-F668-B042-A431-B17A48CCC1E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42243" y="5259368"/>
            <a:ext cx="1219199" cy="12191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8AA77A-CEB0-8E67-D9A8-4320FC8106A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88925" y="3214829"/>
            <a:ext cx="1219200" cy="1219200"/>
          </a:xfrm>
          <a:prstGeom prst="rect">
            <a:avLst/>
          </a:prstGeom>
        </p:spPr>
      </p:pic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9F4B9783-161B-D710-EF93-2271656D0567}"/>
              </a:ext>
            </a:extLst>
          </p:cNvPr>
          <p:cNvCxnSpPr/>
          <p:nvPr/>
        </p:nvCxnSpPr>
        <p:spPr>
          <a:xfrm>
            <a:off x="4171167" y="2625780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C2CBE86A-3BC4-1C01-5F1F-9C8506319032}"/>
              </a:ext>
            </a:extLst>
          </p:cNvPr>
          <p:cNvCxnSpPr>
            <a:cxnSpLocks/>
          </p:cNvCxnSpPr>
          <p:nvPr/>
        </p:nvCxnSpPr>
        <p:spPr>
          <a:xfrm>
            <a:off x="2467808" y="2671793"/>
            <a:ext cx="2482697" cy="10545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A9539FE0-0E28-C8EA-8A1F-AA6AF316438D}"/>
              </a:ext>
            </a:extLst>
          </p:cNvPr>
          <p:cNvCxnSpPr>
            <a:cxnSpLocks/>
          </p:cNvCxnSpPr>
          <p:nvPr/>
        </p:nvCxnSpPr>
        <p:spPr>
          <a:xfrm>
            <a:off x="2217677" y="3359585"/>
            <a:ext cx="2567265" cy="4853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00F35998-DE5D-F0ED-D240-1D66B673367F}"/>
              </a:ext>
            </a:extLst>
          </p:cNvPr>
          <p:cNvCxnSpPr>
            <a:cxnSpLocks/>
          </p:cNvCxnSpPr>
          <p:nvPr/>
        </p:nvCxnSpPr>
        <p:spPr>
          <a:xfrm flipV="1">
            <a:off x="2373209" y="4035656"/>
            <a:ext cx="2411733" cy="4359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02C603AD-4B59-D82E-55A8-E656080F81D7}"/>
              </a:ext>
            </a:extLst>
          </p:cNvPr>
          <p:cNvCxnSpPr>
            <a:cxnSpLocks/>
          </p:cNvCxnSpPr>
          <p:nvPr/>
        </p:nvCxnSpPr>
        <p:spPr>
          <a:xfrm flipV="1">
            <a:off x="2913662" y="4414137"/>
            <a:ext cx="1871280" cy="7547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2178F54F-5D62-9B4F-0059-026182CF3D51}"/>
              </a:ext>
            </a:extLst>
          </p:cNvPr>
          <p:cNvCxnSpPr>
            <a:cxnSpLocks/>
          </p:cNvCxnSpPr>
          <p:nvPr/>
        </p:nvCxnSpPr>
        <p:spPr>
          <a:xfrm flipV="1">
            <a:off x="4207742" y="4532772"/>
            <a:ext cx="877825" cy="5890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053AB13C-F92F-3E92-4F1D-ADA7A633D484}"/>
              </a:ext>
            </a:extLst>
          </p:cNvPr>
          <p:cNvCxnSpPr/>
          <p:nvPr/>
        </p:nvCxnSpPr>
        <p:spPr>
          <a:xfrm>
            <a:off x="6350976" y="4212353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6BB9A700-B087-E336-D370-4BD8E3606BFE}"/>
              </a:ext>
            </a:extLst>
          </p:cNvPr>
          <p:cNvCxnSpPr>
            <a:cxnSpLocks/>
          </p:cNvCxnSpPr>
          <p:nvPr/>
        </p:nvCxnSpPr>
        <p:spPr>
          <a:xfrm>
            <a:off x="6506674" y="4035656"/>
            <a:ext cx="2625362" cy="8181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3FECD7DF-5D7A-CA0E-7A2A-3C5284E975DD}"/>
              </a:ext>
            </a:extLst>
          </p:cNvPr>
          <p:cNvCxnSpPr>
            <a:cxnSpLocks/>
            <a:endCxn id="23" idx="1"/>
          </p:cNvCxnSpPr>
          <p:nvPr/>
        </p:nvCxnSpPr>
        <p:spPr>
          <a:xfrm flipV="1">
            <a:off x="6558088" y="3760350"/>
            <a:ext cx="3663734" cy="640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28470625-BBE1-F1E8-BD90-1DF27C4514D7}"/>
              </a:ext>
            </a:extLst>
          </p:cNvPr>
          <p:cNvCxnSpPr>
            <a:cxnSpLocks/>
          </p:cNvCxnSpPr>
          <p:nvPr/>
        </p:nvCxnSpPr>
        <p:spPr>
          <a:xfrm flipV="1">
            <a:off x="6619635" y="2934328"/>
            <a:ext cx="2600094" cy="7068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E2C2A255-1A9A-B7D1-51CF-544F5FD46BF8}"/>
              </a:ext>
            </a:extLst>
          </p:cNvPr>
          <p:cNvCxnSpPr>
            <a:cxnSpLocks/>
          </p:cNvCxnSpPr>
          <p:nvPr/>
        </p:nvCxnSpPr>
        <p:spPr>
          <a:xfrm flipV="1">
            <a:off x="6484573" y="2981330"/>
            <a:ext cx="825645" cy="4719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13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28B33E-575F-8A49-A18A-F995E2E91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Зачем еще нужны драйверы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8AC8DA-56B9-25D8-EDA3-7AECF21A7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 не пускает прикладные программы работать с оборудованием</a:t>
            </a:r>
          </a:p>
          <a:p>
            <a:pPr lvl="1"/>
            <a:r>
              <a:rPr lang="ru-RU" dirty="0"/>
              <a:t>Значит, ОС должна предоставлять интерфейс для этого</a:t>
            </a:r>
          </a:p>
          <a:p>
            <a:r>
              <a:rPr lang="ru-RU" dirty="0"/>
              <a:t>Несколько программ могут захотеть работать с одним устройством</a:t>
            </a:r>
          </a:p>
          <a:p>
            <a:pPr lvl="1"/>
            <a:r>
              <a:rPr lang="ru-RU" dirty="0"/>
              <a:t>Драйвер должен обеспечить синхронизацию или сериализацию доступа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8792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2A38B0-A413-0F3D-B9C1-A201C471A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должен выглядеть интерфейс драйвера?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BE4061-8392-B945-9823-0C38DB2AF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Множество функциональных классов устройств</a:t>
            </a:r>
          </a:p>
          <a:p>
            <a:pPr lvl="1"/>
            <a:r>
              <a:rPr lang="ru-RU" dirty="0"/>
              <a:t>Видеоадаптеры</a:t>
            </a:r>
          </a:p>
          <a:p>
            <a:pPr lvl="1"/>
            <a:r>
              <a:rPr lang="ru-RU" dirty="0"/>
              <a:t>Принтеры</a:t>
            </a:r>
          </a:p>
          <a:p>
            <a:pPr lvl="1"/>
            <a:r>
              <a:rPr lang="ru-RU" dirty="0"/>
              <a:t>Сетевые адаптеры для различных протоколов канального уровня</a:t>
            </a:r>
          </a:p>
          <a:p>
            <a:pPr lvl="1"/>
            <a:r>
              <a:rPr lang="ru-RU" dirty="0"/>
              <a:t>Внешние носители</a:t>
            </a:r>
          </a:p>
          <a:p>
            <a:pPr lvl="1"/>
            <a:r>
              <a:rPr lang="ru-RU" dirty="0"/>
              <a:t>Звуковые адаптеры</a:t>
            </a:r>
          </a:p>
          <a:p>
            <a:pPr lvl="1"/>
            <a:r>
              <a:rPr lang="ru-RU" dirty="0"/>
              <a:t>Да </a:t>
            </a:r>
            <a:r>
              <a:rPr lang="ru-RU" dirty="0" err="1"/>
              <a:t>тыщи</a:t>
            </a:r>
            <a:r>
              <a:rPr lang="ru-RU" dirty="0"/>
              <a:t> их</a:t>
            </a:r>
          </a:p>
          <a:p>
            <a:r>
              <a:rPr lang="ru-RU" dirty="0"/>
              <a:t>У каждого функционального класса могут быть свои операции</a:t>
            </a:r>
          </a:p>
          <a:p>
            <a:pPr lvl="1"/>
            <a:r>
              <a:rPr lang="ru-RU" dirty="0"/>
              <a:t>Видеоадаптер: установить видеорежим</a:t>
            </a:r>
          </a:p>
          <a:p>
            <a:pPr lvl="1"/>
            <a:r>
              <a:rPr lang="ru-RU" dirty="0"/>
              <a:t>Сетевой адаптер: привязать </a:t>
            </a:r>
            <a:r>
              <a:rPr lang="en-US" dirty="0"/>
              <a:t>IP </a:t>
            </a:r>
            <a:r>
              <a:rPr lang="ru-RU" dirty="0"/>
              <a:t>адрес</a:t>
            </a:r>
          </a:p>
          <a:p>
            <a:pPr lvl="1"/>
            <a:r>
              <a:rPr lang="ru-RU" dirty="0"/>
              <a:t>Принтер: проверить, есть ли бумага</a:t>
            </a:r>
          </a:p>
        </p:txBody>
      </p:sp>
    </p:spTree>
    <p:extLst>
      <p:ext uri="{BB962C8B-B14F-4D97-AF65-F5344CB8AC3E}">
        <p14:creationId xmlns:p14="http://schemas.microsoft.com/office/powerpoint/2010/main" val="2252906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996F13-C8AB-476E-D943-05C7EEA6B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Крайние варианты подхода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1E1466-6905-6169-D417-C62B2133D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Windows: </a:t>
            </a:r>
            <a:r>
              <a:rPr lang="ru-RU" dirty="0"/>
              <a:t>свой интерфейс для каждого типа устройств</a:t>
            </a:r>
            <a:endParaRPr lang="en-US" dirty="0"/>
          </a:p>
          <a:p>
            <a:r>
              <a:rPr lang="en-US" dirty="0"/>
              <a:t>92 </a:t>
            </a:r>
            <a:r>
              <a:rPr lang="ru-RU" dirty="0"/>
              <a:t>типа устройств </a:t>
            </a:r>
            <a:br>
              <a:rPr lang="ru-RU" dirty="0"/>
            </a:br>
            <a:r>
              <a:rPr lang="en" sz="1800" dirty="0">
                <a:hlinkClick r:id="rId2"/>
              </a:rPr>
              <a:t>https://learn.microsoft.com/en-us/windows-hardware/drivers/kernel/specifying-device-types</a:t>
            </a:r>
            <a:endParaRPr lang="ru-RU" dirty="0"/>
          </a:p>
          <a:p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13D59A7-BB4E-9898-AAEB-E0838742DE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431261"/>
              </p:ext>
            </p:extLst>
          </p:nvPr>
        </p:nvGraphicFramePr>
        <p:xfrm>
          <a:off x="1054274" y="3129191"/>
          <a:ext cx="10083452" cy="295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6005">
                  <a:extLst>
                    <a:ext uri="{9D8B030D-6E8A-4147-A177-3AD203B41FA5}">
                      <a16:colId xmlns:a16="http://schemas.microsoft.com/office/drawing/2014/main" val="2880314890"/>
                    </a:ext>
                  </a:extLst>
                </a:gridCol>
                <a:gridCol w="4987447">
                  <a:extLst>
                    <a:ext uri="{9D8B030D-6E8A-4147-A177-3AD203B41FA5}">
                      <a16:colId xmlns:a16="http://schemas.microsoft.com/office/drawing/2014/main" val="37818661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</a:t>
                      </a: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define FILE_DEVICE_BEEP                    0x00000001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FILE_DEVICE_CD_ROM                  0x00000002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FILE_DEVICE_CD_ROM_FILE_SYSTEM      0x00000003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FILE_DEVICE_CONTROLLER              0x00000004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FILE_DEVICE_DATALINK                0x00000005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FILE_DEVICE_DFS                     0x00000006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FILE_DEVICE_DISK                    0x00000007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FILE_DEVICE_DISK_FILE_SYSTEM        0x00000008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FILE_DEVICE_FILE_SYSTEM             0x00000009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FILE_DEVICE_INPORT_PORT             0x0000000a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FILE_DEVICE_KEYBOARD                0x0000000b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FILE_DEVICE_MAILSLOT                0x0000000c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FILE_DEVICE_MIDI_IN                 0x0000000d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FILE_DEVICE_MIDI_OUT                0x0000000e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FILE_DEVICE_MOUSE                   0x0000000f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FILE_DEVICE_MULTI_UNC_PROVIDER      0x00000010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FILE_DEVICE_NAMED_PIPE              0x00000011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r>
                        <a:rPr lang="en" sz="12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</a:t>
                      </a: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define FILE_DEVICE_STORAGE_REPLICATION     0x00000055</a:t>
                      </a:r>
                    </a:p>
                    <a:p>
                      <a:pPr marL="0" indent="0" algn="l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FILE_DEVICE_TRUST_ENV               0x00000056</a:t>
                      </a:r>
                    </a:p>
                    <a:p>
                      <a:pPr marL="0" indent="0" algn="l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FILE_DEVICE_UCM                     0x00000057</a:t>
                      </a:r>
                    </a:p>
                    <a:p>
                      <a:pPr marL="0" indent="0" algn="l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FILE_DEVICE_UCMTCPCI                0x00000058</a:t>
                      </a:r>
                    </a:p>
                    <a:p>
                      <a:pPr marL="0" indent="0" algn="l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FILE_DEVICE_PERSISTENT_MEMORY       0x00000059</a:t>
                      </a:r>
                    </a:p>
                    <a:p>
                      <a:pPr marL="0" indent="0" algn="l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FILE_DEVICE_NVDIMM                  0x0000005a</a:t>
                      </a:r>
                    </a:p>
                    <a:p>
                      <a:pPr marL="0" indent="0" algn="l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FILE_DEVICE_HOLOGRAPHIC             0x0000005b</a:t>
                      </a:r>
                    </a:p>
                    <a:p>
                      <a:pPr marL="0" indent="0" algn="l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FILE_DEVICE_SDFXHCI                 0x0000005c</a:t>
                      </a:r>
                    </a:p>
                    <a:p>
                      <a:pPr marL="0" indent="0" algn="l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FILE_DEVICE_UCMUCSI                 0x0000005d</a:t>
                      </a:r>
                    </a:p>
                    <a:p>
                      <a:pPr marL="0" indent="0" algn="l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FILE_DEVICE_PRM                     0x0000005e</a:t>
                      </a:r>
                    </a:p>
                    <a:p>
                      <a:pPr marL="0" indent="0" algn="l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FILE_DEVICE_EVENT_COLLECTOR         0x0000005f</a:t>
                      </a:r>
                    </a:p>
                    <a:p>
                      <a:pPr marL="0" indent="0" algn="l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FILE_DEVICE_USB4                    0x00000060</a:t>
                      </a:r>
                    </a:p>
                    <a:p>
                      <a:pPr marL="0" indent="0" algn="l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FILE_DEVICE_SOUNDWIRE               0x00000061</a:t>
                      </a:r>
                    </a:p>
                    <a:p>
                      <a:pPr marL="0" indent="0" algn="l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FILE_DEVICE_FABRIC_NVME             0x00000062</a:t>
                      </a:r>
                    </a:p>
                    <a:p>
                      <a:pPr marL="0" indent="0" algn="l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FILE_DEVICE_SVM                     0x00000063</a:t>
                      </a:r>
                    </a:p>
                    <a:p>
                      <a:pPr marL="0" indent="0" algn="l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FILE_DEVICE_HARDWARE_ACCELERATOR    0x00000064</a:t>
                      </a:r>
                    </a:p>
                    <a:p>
                      <a:pPr marL="0" indent="0" algn="l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r>
                        <a:rPr lang="en" sz="1100" b="1" kern="120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ea typeface="+mn-ea"/>
                          <a:cs typeface="+mn-cs"/>
                        </a:rPr>
                        <a:t>#define FILE_DEVICE_I3C                     0x00000065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6852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190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DBC78D-4A2E-A453-A292-7A481ADA6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Классический </a:t>
            </a:r>
            <a:r>
              <a:rPr lang="en-US" dirty="0"/>
              <a:t>Unix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6BE3AE-8CC4-4F14-06A2-C34129F1F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Всего 2 типа устройств</a:t>
            </a:r>
          </a:p>
          <a:p>
            <a:pPr lvl="1"/>
            <a:r>
              <a:rPr lang="ru-RU" dirty="0"/>
              <a:t>Блочные (диски)</a:t>
            </a:r>
          </a:p>
          <a:p>
            <a:pPr lvl="1"/>
            <a:r>
              <a:rPr lang="ru-RU" dirty="0"/>
              <a:t>Символьные</a:t>
            </a:r>
          </a:p>
          <a:p>
            <a:pPr lvl="1"/>
            <a:r>
              <a:rPr lang="ru-RU" dirty="0"/>
              <a:t>Драйверы файловых систем вообще не считаются устройствами</a:t>
            </a:r>
          </a:p>
          <a:p>
            <a:r>
              <a:rPr lang="ru-RU" dirty="0"/>
              <a:t>Блочные драйверы не доступны из </a:t>
            </a:r>
            <a:r>
              <a:rPr lang="en-US" dirty="0" err="1"/>
              <a:t>userspace</a:t>
            </a:r>
            <a:endParaRPr lang="en-US" dirty="0"/>
          </a:p>
          <a:p>
            <a:pPr lvl="1"/>
            <a:r>
              <a:rPr lang="ru-RU" dirty="0"/>
              <a:t>Обращаться к ним могут только другие модули ядра</a:t>
            </a:r>
          </a:p>
          <a:p>
            <a:pPr lvl="1"/>
            <a:r>
              <a:rPr lang="ru-RU" dirty="0"/>
              <a:t>На практике, у каждого дискового устройства есть символьный интерфейс (выглядит как обычное символьное устройство)</a:t>
            </a:r>
          </a:p>
          <a:p>
            <a:r>
              <a:rPr lang="ru-RU" dirty="0"/>
              <a:t>Символьные устройства:</a:t>
            </a:r>
          </a:p>
          <a:p>
            <a:pPr lvl="1"/>
            <a:r>
              <a:rPr lang="en-US" dirty="0"/>
              <a:t>read</a:t>
            </a:r>
          </a:p>
          <a:p>
            <a:pPr lvl="1"/>
            <a:r>
              <a:rPr lang="en-US" dirty="0"/>
              <a:t>write</a:t>
            </a:r>
          </a:p>
          <a:p>
            <a:pPr lvl="1"/>
            <a:r>
              <a:rPr lang="en-US" dirty="0" err="1"/>
              <a:t>ioctl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7711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6A3B8-3F03-5D1D-C27A-0BA488FAD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Современные </a:t>
            </a:r>
            <a:r>
              <a:rPr lang="en-US" dirty="0"/>
              <a:t>Unix-</a:t>
            </a:r>
            <a:r>
              <a:rPr lang="ru-RU" dirty="0"/>
              <a:t>системы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93383B-B000-5522-4BF8-38D52F225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Типов «устройств, которые не устройства» больше</a:t>
            </a:r>
          </a:p>
          <a:p>
            <a:pPr lvl="1"/>
            <a:r>
              <a:rPr lang="ru-RU" dirty="0"/>
              <a:t>Адаптеры </a:t>
            </a:r>
            <a:r>
              <a:rPr lang="en-US" dirty="0"/>
              <a:t>SCSI, USB </a:t>
            </a:r>
            <a:r>
              <a:rPr lang="ru-RU" dirty="0"/>
              <a:t>и других периферийных шин</a:t>
            </a:r>
          </a:p>
          <a:p>
            <a:pPr lvl="1"/>
            <a:r>
              <a:rPr lang="ru-RU" dirty="0"/>
              <a:t>В </a:t>
            </a:r>
            <a:r>
              <a:rPr lang="en-US" dirty="0"/>
              <a:t>Linux - </a:t>
            </a:r>
            <a:r>
              <a:rPr lang="ru-RU" dirty="0"/>
              <a:t>сетевые устройства</a:t>
            </a:r>
          </a:p>
          <a:p>
            <a:pPr lvl="1"/>
            <a:r>
              <a:rPr lang="ru-RU" dirty="0"/>
              <a:t>И др.</a:t>
            </a:r>
          </a:p>
          <a:p>
            <a:r>
              <a:rPr lang="ru-RU" dirty="0"/>
              <a:t>Классы устройств по поддерживаемым командам </a:t>
            </a:r>
            <a:r>
              <a:rPr lang="en-US" dirty="0" err="1"/>
              <a:t>ioctl</a:t>
            </a:r>
            <a:endParaRPr lang="en-US" dirty="0"/>
          </a:p>
          <a:p>
            <a:pPr lvl="1"/>
            <a:r>
              <a:rPr lang="ru-RU" dirty="0"/>
              <a:t>Терминалы</a:t>
            </a:r>
          </a:p>
          <a:p>
            <a:pPr lvl="1"/>
            <a:r>
              <a:rPr lang="ru-RU" dirty="0"/>
              <a:t>Звуковые адаптеры</a:t>
            </a:r>
          </a:p>
          <a:p>
            <a:pPr lvl="1"/>
            <a:r>
              <a:rPr lang="ru-RU" dirty="0"/>
              <a:t>Видеоадаптеры</a:t>
            </a:r>
            <a:endParaRPr lang="en-US" dirty="0"/>
          </a:p>
          <a:p>
            <a:pPr lvl="1"/>
            <a:r>
              <a:rPr lang="ru-RU" dirty="0"/>
              <a:t>Адаптеры </a:t>
            </a:r>
            <a:r>
              <a:rPr lang="en-US" dirty="0" err="1"/>
              <a:t>WiFi</a:t>
            </a:r>
            <a:endParaRPr lang="en-US" dirty="0"/>
          </a:p>
          <a:p>
            <a:pPr lvl="1"/>
            <a:r>
              <a:rPr lang="ru-RU" dirty="0"/>
              <a:t>И др.</a:t>
            </a:r>
          </a:p>
          <a:p>
            <a:r>
              <a:rPr lang="ru-RU" dirty="0"/>
              <a:t>У символьных устройств больше функций</a:t>
            </a:r>
          </a:p>
          <a:p>
            <a:pPr lvl="1"/>
            <a:r>
              <a:rPr lang="en-US" dirty="0" err="1"/>
              <a:t>lseek</a:t>
            </a:r>
            <a:endParaRPr lang="en-US" dirty="0"/>
          </a:p>
          <a:p>
            <a:pPr lvl="1"/>
            <a:r>
              <a:rPr lang="en-US" dirty="0" err="1"/>
              <a:t>mmap</a:t>
            </a:r>
            <a:endParaRPr lang="en-US" dirty="0"/>
          </a:p>
          <a:p>
            <a:pPr lvl="1"/>
            <a:r>
              <a:rPr lang="ru-RU" dirty="0"/>
              <a:t>Подписка на доступность для чтения</a:t>
            </a:r>
            <a:r>
              <a:rPr lang="en-US" dirty="0"/>
              <a:t>/</a:t>
            </a:r>
            <a:r>
              <a:rPr lang="ru-RU" dirty="0"/>
              <a:t>записи (для реализации </a:t>
            </a:r>
            <a:r>
              <a:rPr lang="en-US" dirty="0"/>
              <a:t>select/poll)</a:t>
            </a:r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7658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7F8E69-3B5C-954D-1B83-175E4BE96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Еще одна классификация интерфейсов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28DF73-B945-AFD4-EE7D-1D1BD9673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Синхронные </a:t>
            </a:r>
            <a:endParaRPr lang="en-US" dirty="0"/>
          </a:p>
          <a:p>
            <a:pPr lvl="1"/>
            <a:r>
              <a:rPr lang="ru-RU" dirty="0"/>
              <a:t>Символьные устройства классического </a:t>
            </a:r>
            <a:r>
              <a:rPr lang="en-US" dirty="0"/>
              <a:t>Unix </a:t>
            </a:r>
            <a:r>
              <a:rPr lang="ru-RU" dirty="0"/>
              <a:t>и </a:t>
            </a:r>
            <a:r>
              <a:rPr lang="en-US" dirty="0"/>
              <a:t>Linux</a:t>
            </a:r>
            <a:endParaRPr lang="ru-RU" dirty="0"/>
          </a:p>
          <a:p>
            <a:pPr lvl="1"/>
            <a:r>
              <a:rPr lang="ru-RU" dirty="0"/>
              <a:t>Функции драйвера исполняются в той же нити, которая делает запрос (например, в </a:t>
            </a:r>
            <a:r>
              <a:rPr lang="en-US" dirty="0"/>
              <a:t>LWP, </a:t>
            </a:r>
            <a:r>
              <a:rPr lang="ru-RU" dirty="0"/>
              <a:t>выполняющем системный вызов)</a:t>
            </a:r>
            <a:endParaRPr lang="en-US" dirty="0"/>
          </a:p>
          <a:p>
            <a:pPr lvl="1"/>
            <a:r>
              <a:rPr lang="ru-RU" dirty="0"/>
              <a:t>Под капотом могут делать асинхронные запросы, но дожидаются их завершения</a:t>
            </a:r>
          </a:p>
          <a:p>
            <a:r>
              <a:rPr lang="ru-RU" dirty="0"/>
              <a:t>Асинхронные</a:t>
            </a:r>
          </a:p>
          <a:p>
            <a:pPr lvl="1"/>
            <a:r>
              <a:rPr lang="ru-RU" dirty="0"/>
              <a:t>Очереди запросов</a:t>
            </a:r>
          </a:p>
          <a:p>
            <a:pPr lvl="2"/>
            <a:r>
              <a:rPr lang="ru-RU" dirty="0"/>
              <a:t>Блочные устройства в</a:t>
            </a:r>
            <a:r>
              <a:rPr lang="en-US" dirty="0"/>
              <a:t> </a:t>
            </a:r>
            <a:r>
              <a:rPr lang="ru-RU" dirty="0"/>
              <a:t>классическом </a:t>
            </a:r>
            <a:r>
              <a:rPr lang="en-US" dirty="0"/>
              <a:t>Unix</a:t>
            </a:r>
            <a:r>
              <a:rPr lang="ru-RU" dirty="0"/>
              <a:t>, </a:t>
            </a:r>
            <a:r>
              <a:rPr lang="en-US" dirty="0"/>
              <a:t>System V </a:t>
            </a:r>
            <a:r>
              <a:rPr lang="ru-RU" dirty="0"/>
              <a:t>и </a:t>
            </a:r>
            <a:r>
              <a:rPr lang="en-US" dirty="0"/>
              <a:t>Linux</a:t>
            </a:r>
            <a:endParaRPr lang="ru-RU" dirty="0"/>
          </a:p>
          <a:p>
            <a:pPr lvl="2"/>
            <a:r>
              <a:rPr lang="en-US" dirty="0"/>
              <a:t>STREAMS </a:t>
            </a:r>
            <a:r>
              <a:rPr lang="ru-RU" dirty="0"/>
              <a:t>в </a:t>
            </a:r>
            <a:r>
              <a:rPr lang="en-US" dirty="0"/>
              <a:t>System V</a:t>
            </a:r>
            <a:endParaRPr lang="ru-RU" dirty="0"/>
          </a:p>
          <a:p>
            <a:pPr lvl="2"/>
            <a:r>
              <a:rPr lang="ru-RU" dirty="0"/>
              <a:t>Драйверы </a:t>
            </a:r>
            <a:r>
              <a:rPr lang="en-US" dirty="0"/>
              <a:t>SCSI, USB </a:t>
            </a:r>
            <a:r>
              <a:rPr lang="ru-RU" dirty="0"/>
              <a:t>и других периферийных шин</a:t>
            </a:r>
            <a:endParaRPr lang="en-US" dirty="0"/>
          </a:p>
          <a:p>
            <a:pPr lvl="2"/>
            <a:r>
              <a:rPr lang="ru-RU" dirty="0"/>
              <a:t>Сетевые устройства в </a:t>
            </a:r>
            <a:r>
              <a:rPr lang="en-US" dirty="0"/>
              <a:t>Linux</a:t>
            </a:r>
          </a:p>
          <a:p>
            <a:pPr lvl="2"/>
            <a:r>
              <a:rPr lang="ru-RU" dirty="0"/>
              <a:t>Все устройства в </a:t>
            </a:r>
            <a:r>
              <a:rPr lang="en-US" dirty="0"/>
              <a:t>RSX-11</a:t>
            </a:r>
            <a:r>
              <a:rPr lang="ru-RU" dirty="0"/>
              <a:t> и </a:t>
            </a:r>
            <a:r>
              <a:rPr lang="en-US" dirty="0"/>
              <a:t>VMS</a:t>
            </a:r>
          </a:p>
          <a:p>
            <a:pPr lvl="2"/>
            <a:r>
              <a:rPr lang="ru-RU" dirty="0"/>
              <a:t>Большинство устройств </a:t>
            </a:r>
            <a:r>
              <a:rPr lang="en-US" dirty="0"/>
              <a:t>Windows</a:t>
            </a:r>
            <a:endParaRPr lang="ru-RU" dirty="0"/>
          </a:p>
          <a:p>
            <a:pPr lvl="1"/>
            <a:r>
              <a:rPr lang="ru-RU" dirty="0"/>
              <a:t>Потоковые порты обмена данными</a:t>
            </a:r>
          </a:p>
          <a:p>
            <a:pPr lvl="2"/>
            <a:r>
              <a:rPr lang="en-US" dirty="0"/>
              <a:t>QNX, Mach (</a:t>
            </a:r>
            <a:r>
              <a:rPr lang="ru-RU" dirty="0"/>
              <a:t>современная </a:t>
            </a:r>
            <a:r>
              <a:rPr lang="en-US" dirty="0"/>
              <a:t>MacOS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10357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12D87C-55FB-2108-E1C6-6A41A7ADD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Асинхронный ввод-вывод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FD082ED-8E08-026B-9913-F92C7D0906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4" t="17620"/>
          <a:stretch>
            <a:fillRect/>
          </a:stretch>
        </p:blipFill>
        <p:spPr bwMode="auto">
          <a:xfrm>
            <a:off x="6103559" y="643466"/>
            <a:ext cx="4128214" cy="55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349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917C8A-B81A-0AC7-36C1-42C96F2FD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асинхронного </a:t>
            </a:r>
            <a:br>
              <a:rPr lang="ru-RU" dirty="0"/>
            </a:br>
            <a:r>
              <a:rPr lang="ru-RU" dirty="0"/>
              <a:t>ввода-вывода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E42A48-B650-6212-F673-F0A180F7A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Большинство устройств медленные</a:t>
            </a:r>
            <a:endParaRPr lang="en-US" dirty="0"/>
          </a:p>
          <a:p>
            <a:r>
              <a:rPr lang="ru-RU" dirty="0"/>
              <a:t>Но большинство работает асинхронно </a:t>
            </a:r>
            <a:br>
              <a:rPr lang="ru-RU" dirty="0"/>
            </a:br>
            <a:r>
              <a:rPr lang="en-US" dirty="0"/>
              <a:t>(</a:t>
            </a:r>
            <a:r>
              <a:rPr lang="ru-RU" dirty="0"/>
              <a:t>в том числе с использованием </a:t>
            </a:r>
            <a:r>
              <a:rPr lang="en-US" dirty="0"/>
              <a:t>DMA)</a:t>
            </a:r>
          </a:p>
          <a:p>
            <a:r>
              <a:rPr lang="ru-RU" dirty="0"/>
              <a:t>Некоторые устройства - интерфейсы к чему-то еще более медленному (человек, сетевые сервисы)</a:t>
            </a:r>
          </a:p>
          <a:p>
            <a:r>
              <a:rPr lang="ru-RU" dirty="0"/>
              <a:t>Можно решать эту проблему, создавая нити, но нить </a:t>
            </a:r>
          </a:p>
          <a:p>
            <a:pPr lvl="1"/>
            <a:r>
              <a:rPr lang="ru-RU" dirty="0"/>
              <a:t>Это дорого</a:t>
            </a:r>
          </a:p>
          <a:p>
            <a:pPr lvl="1"/>
            <a:r>
              <a:rPr lang="ru-RU" dirty="0"/>
              <a:t>Для них не гарантируется порядок выполнения</a:t>
            </a:r>
          </a:p>
          <a:p>
            <a:pPr lvl="1"/>
            <a:r>
              <a:rPr lang="ru-RU" dirty="0"/>
              <a:t>Возможны ошибки соревнования</a:t>
            </a:r>
          </a:p>
          <a:p>
            <a:r>
              <a:rPr lang="ru-RU" dirty="0"/>
              <a:t>Асинхронный ввод-вывод похож на идиому </a:t>
            </a:r>
            <a:r>
              <a:rPr lang="en-US" dirty="0"/>
              <a:t>Future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2603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368BB-3E59-9372-C796-336387CBE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Отличия </a:t>
            </a:r>
            <a:r>
              <a:rPr lang="en-US" dirty="0"/>
              <a:t>async I/O </a:t>
            </a:r>
            <a:r>
              <a:rPr lang="ru-RU" dirty="0"/>
              <a:t>от </a:t>
            </a:r>
            <a:r>
              <a:rPr lang="en-US" dirty="0"/>
              <a:t>select/poll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1BB650-3739-891B-8778-B2FEC66EF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Select/poll </a:t>
            </a:r>
            <a:r>
              <a:rPr lang="ru-RU" dirty="0"/>
              <a:t>ждет готовности устройства</a:t>
            </a:r>
          </a:p>
          <a:p>
            <a:pPr lvl="1"/>
            <a:r>
              <a:rPr lang="ru-RU" dirty="0"/>
              <a:t>Применим только к некоторым устройствам: </a:t>
            </a:r>
            <a:br>
              <a:rPr lang="ru-RU" dirty="0"/>
            </a:br>
            <a:r>
              <a:rPr lang="ru-RU" dirty="0"/>
              <a:t>терминалы, трубы, сокеты</a:t>
            </a:r>
          </a:p>
          <a:p>
            <a:r>
              <a:rPr lang="en-US" dirty="0"/>
              <a:t>Async I/O </a:t>
            </a:r>
            <a:r>
              <a:rPr lang="ru-RU" dirty="0"/>
              <a:t>ждет завершения операции, а значит применим к устройствам, которые передают данные только по запросу (диски, регулярные файлы)</a:t>
            </a:r>
          </a:p>
          <a:p>
            <a:r>
              <a:rPr lang="ru-RU" dirty="0"/>
              <a:t>Возможен </a:t>
            </a:r>
            <a:r>
              <a:rPr lang="en-US" dirty="0"/>
              <a:t>callback: </a:t>
            </a:r>
            <a:r>
              <a:rPr lang="ru-RU" dirty="0"/>
              <a:t>вместо вызова блокирующейся операции для ожидания можно зарегистрировать </a:t>
            </a:r>
            <a:r>
              <a:rPr lang="en-US" dirty="0"/>
              <a:t>callback, </a:t>
            </a:r>
            <a:r>
              <a:rPr lang="ru-RU" dirty="0"/>
              <a:t>который будет вызван при завершении (как сигнал или в отдельной нити)</a:t>
            </a:r>
          </a:p>
        </p:txBody>
      </p:sp>
    </p:spTree>
    <p:extLst>
      <p:ext uri="{BB962C8B-B14F-4D97-AF65-F5344CB8AC3E}">
        <p14:creationId xmlns:p14="http://schemas.microsoft.com/office/powerpoint/2010/main" val="341239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1D91C6-DBD5-EFC4-2422-11A6BDBBA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Недостатки </a:t>
            </a:r>
            <a:r>
              <a:rPr lang="en-US" dirty="0"/>
              <a:t>async I/O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DDFF0F-D64B-ECAC-F820-8CB96FB93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Непривычно, кажется что много писанины</a:t>
            </a:r>
          </a:p>
          <a:p>
            <a:r>
              <a:rPr lang="ru-RU" dirty="0"/>
              <a:t>Во многих языках высокого уровня (</a:t>
            </a:r>
            <a:r>
              <a:rPr lang="en-US" dirty="0"/>
              <a:t>Java, JavaScript, Python) </a:t>
            </a:r>
            <a:br>
              <a:rPr lang="en-US" dirty="0"/>
            </a:br>
            <a:r>
              <a:rPr lang="ru-RU" dirty="0"/>
              <a:t>не доступен или доступен как </a:t>
            </a:r>
            <a:r>
              <a:rPr lang="ru-RU" dirty="0" err="1"/>
              <a:t>враппер</a:t>
            </a:r>
            <a:r>
              <a:rPr lang="ru-RU" dirty="0"/>
              <a:t> над </a:t>
            </a:r>
            <a:r>
              <a:rPr lang="en-US" dirty="0"/>
              <a:t>select/poll/event ports</a:t>
            </a:r>
          </a:p>
          <a:p>
            <a:r>
              <a:rPr lang="ru-RU" dirty="0"/>
              <a:t>В </a:t>
            </a:r>
            <a:r>
              <a:rPr lang="en-US" dirty="0"/>
              <a:t>Linux, </a:t>
            </a:r>
            <a:r>
              <a:rPr lang="ru-RU" dirty="0"/>
              <a:t>многие устройства под капотом синхронные</a:t>
            </a:r>
            <a:r>
              <a:rPr lang="en-US" dirty="0"/>
              <a:t>, </a:t>
            </a:r>
            <a:r>
              <a:rPr lang="ru-RU" dirty="0"/>
              <a:t>поэтому </a:t>
            </a:r>
            <a:r>
              <a:rPr lang="en-US" dirty="0"/>
              <a:t>async I/O </a:t>
            </a:r>
            <a:r>
              <a:rPr lang="ru-RU" dirty="0"/>
              <a:t>с ними тоже реализован как </a:t>
            </a:r>
            <a:r>
              <a:rPr lang="ru-RU" dirty="0" err="1"/>
              <a:t>враппер</a:t>
            </a:r>
            <a:r>
              <a:rPr lang="ru-RU" dirty="0"/>
              <a:t> над </a:t>
            </a:r>
            <a:r>
              <a:rPr lang="en-US" dirty="0"/>
              <a:t>select/poll</a:t>
            </a:r>
          </a:p>
          <a:p>
            <a:pPr lvl="1"/>
            <a:r>
              <a:rPr lang="ru-RU" dirty="0"/>
              <a:t>Проблемы с производительностью</a:t>
            </a:r>
          </a:p>
          <a:p>
            <a:r>
              <a:rPr lang="ru-RU" dirty="0"/>
              <a:t>Много архаичных и нестандартных интерфейсов</a:t>
            </a:r>
          </a:p>
        </p:txBody>
      </p:sp>
    </p:spTree>
    <p:extLst>
      <p:ext uri="{BB962C8B-B14F-4D97-AF65-F5344CB8AC3E}">
        <p14:creationId xmlns:p14="http://schemas.microsoft.com/office/powerpoint/2010/main" val="1945133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9E1075-73B1-AD01-7C78-F361FF0CA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Модели </a:t>
            </a:r>
            <a:r>
              <a:rPr lang="en-US" dirty="0"/>
              <a:t>async I/O </a:t>
            </a:r>
            <a:r>
              <a:rPr lang="ru-RU" dirty="0"/>
              <a:t>в </a:t>
            </a:r>
            <a:r>
              <a:rPr lang="en-US" dirty="0"/>
              <a:t>Unix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C37D6E-7305-0B1B-40F1-2797513DB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Архаичный: </a:t>
            </a:r>
            <a:r>
              <a:rPr lang="en-US" dirty="0"/>
              <a:t>F_ASYNC</a:t>
            </a:r>
            <a:r>
              <a:rPr lang="ru-RU" dirty="0"/>
              <a:t> + </a:t>
            </a:r>
            <a:r>
              <a:rPr lang="en-US" dirty="0"/>
              <a:t>SIGIO </a:t>
            </a:r>
            <a:br>
              <a:rPr lang="ru-RU" dirty="0"/>
            </a:br>
            <a:r>
              <a:rPr lang="ru-RU" dirty="0"/>
              <a:t>(считается неудобным, не изучаем)</a:t>
            </a:r>
          </a:p>
          <a:p>
            <a:r>
              <a:rPr lang="ru-RU" dirty="0"/>
              <a:t>Нестандартные: </a:t>
            </a:r>
            <a:r>
              <a:rPr lang="en-US" dirty="0"/>
              <a:t>Solaris AIO, Linux Event ports</a:t>
            </a:r>
            <a:endParaRPr lang="ru-RU" dirty="0"/>
          </a:p>
          <a:p>
            <a:r>
              <a:rPr lang="en-US" dirty="0" err="1"/>
              <a:t>Posix</a:t>
            </a:r>
            <a:r>
              <a:rPr lang="en-US" dirty="0"/>
              <a:t> </a:t>
            </a:r>
            <a:r>
              <a:rPr lang="en-US"/>
              <a:t>AIO </a:t>
            </a:r>
            <a:br>
              <a:rPr lang="en-US"/>
            </a:br>
            <a:r>
              <a:rPr lang="ru-RU"/>
              <a:t>(</a:t>
            </a:r>
            <a:r>
              <a:rPr lang="ru-RU" dirty="0"/>
              <a:t>многие жалуются на производительность, особенно в </a:t>
            </a:r>
            <a:r>
              <a:rPr lang="en-US" dirty="0"/>
              <a:t>Linux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532854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962</Words>
  <Application>Microsoft Macintosh PowerPoint</Application>
  <PresentationFormat>Широкоэкранный</PresentationFormat>
  <Paragraphs>138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Lucida Console</vt:lpstr>
      <vt:lpstr>Тема Office</vt:lpstr>
      <vt:lpstr>Подсистема ввода-вывода</vt:lpstr>
      <vt:lpstr>Что такое драйвер</vt:lpstr>
      <vt:lpstr>Зачем нужны драйверы</vt:lpstr>
      <vt:lpstr>Зачем нужны драйверы</vt:lpstr>
      <vt:lpstr>Зачем еще нужны драйверы</vt:lpstr>
      <vt:lpstr>Как должен выглядеть интерфейс драйвера?</vt:lpstr>
      <vt:lpstr>Крайние варианты подхода</vt:lpstr>
      <vt:lpstr>Классический Unix</vt:lpstr>
      <vt:lpstr>Современные Unix-системы</vt:lpstr>
      <vt:lpstr>Еще одна классификация интерфейсов</vt:lpstr>
      <vt:lpstr>Асинхронный ввод-вывод</vt:lpstr>
      <vt:lpstr>Преимущества асинхронного  ввода-вывода</vt:lpstr>
      <vt:lpstr>Отличия async I/O от select/poll</vt:lpstr>
      <vt:lpstr>Недостатки async I/O</vt:lpstr>
      <vt:lpstr>Модели async I/O в Unix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Dmitry Irtegov</dc:creator>
  <cp:lastModifiedBy>Dmitry Irtegov</cp:lastModifiedBy>
  <cp:revision>5</cp:revision>
  <dcterms:created xsi:type="dcterms:W3CDTF">2026-03-31T10:40:17Z</dcterms:created>
  <dcterms:modified xsi:type="dcterms:W3CDTF">2026-03-31T17:06:01Z</dcterms:modified>
</cp:coreProperties>
</file>